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16" r:id="rId1"/>
  </p:sldMasterIdLst>
  <p:notesMasterIdLst>
    <p:notesMasterId r:id="rId79"/>
  </p:notesMasterIdLst>
  <p:handoutMasterIdLst>
    <p:handoutMasterId r:id="rId80"/>
  </p:handoutMasterIdLst>
  <p:sldIdLst>
    <p:sldId id="257" r:id="rId2"/>
    <p:sldId id="332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  <p:sldId id="268" r:id="rId14"/>
    <p:sldId id="269" r:id="rId15"/>
    <p:sldId id="270" r:id="rId16"/>
    <p:sldId id="271" r:id="rId17"/>
    <p:sldId id="272" r:id="rId18"/>
    <p:sldId id="273" r:id="rId19"/>
    <p:sldId id="274" r:id="rId20"/>
    <p:sldId id="275" r:id="rId21"/>
    <p:sldId id="334" r:id="rId22"/>
    <p:sldId id="337" r:id="rId23"/>
    <p:sldId id="338" r:id="rId24"/>
    <p:sldId id="339" r:id="rId25"/>
    <p:sldId id="340" r:id="rId26"/>
    <p:sldId id="341" r:id="rId27"/>
    <p:sldId id="342" r:id="rId28"/>
    <p:sldId id="283" r:id="rId29"/>
    <p:sldId id="284" r:id="rId30"/>
    <p:sldId id="285" r:id="rId31"/>
    <p:sldId id="286" r:id="rId32"/>
    <p:sldId id="287" r:id="rId33"/>
    <p:sldId id="345" r:id="rId34"/>
    <p:sldId id="288" r:id="rId35"/>
    <p:sldId id="289" r:id="rId36"/>
    <p:sldId id="291" r:id="rId37"/>
    <p:sldId id="292" r:id="rId38"/>
    <p:sldId id="293" r:id="rId39"/>
    <p:sldId id="343" r:id="rId40"/>
    <p:sldId id="295" r:id="rId41"/>
    <p:sldId id="296" r:id="rId42"/>
    <p:sldId id="294" r:id="rId43"/>
    <p:sldId id="297" r:id="rId44"/>
    <p:sldId id="298" r:id="rId45"/>
    <p:sldId id="299" r:id="rId46"/>
    <p:sldId id="300" r:id="rId47"/>
    <p:sldId id="301" r:id="rId48"/>
    <p:sldId id="302" r:id="rId49"/>
    <p:sldId id="303" r:id="rId50"/>
    <p:sldId id="304" r:id="rId51"/>
    <p:sldId id="305" r:id="rId52"/>
    <p:sldId id="306" r:id="rId53"/>
    <p:sldId id="307" r:id="rId54"/>
    <p:sldId id="308" r:id="rId55"/>
    <p:sldId id="309" r:id="rId56"/>
    <p:sldId id="310" r:id="rId57"/>
    <p:sldId id="311" r:id="rId58"/>
    <p:sldId id="312" r:id="rId59"/>
    <p:sldId id="313" r:id="rId60"/>
    <p:sldId id="314" r:id="rId61"/>
    <p:sldId id="315" r:id="rId62"/>
    <p:sldId id="316" r:id="rId63"/>
    <p:sldId id="317" r:id="rId64"/>
    <p:sldId id="318" r:id="rId65"/>
    <p:sldId id="319" r:id="rId66"/>
    <p:sldId id="320" r:id="rId67"/>
    <p:sldId id="321" r:id="rId68"/>
    <p:sldId id="322" r:id="rId69"/>
    <p:sldId id="323" r:id="rId70"/>
    <p:sldId id="324" r:id="rId71"/>
    <p:sldId id="325" r:id="rId72"/>
    <p:sldId id="326" r:id="rId73"/>
    <p:sldId id="327" r:id="rId74"/>
    <p:sldId id="328" r:id="rId75"/>
    <p:sldId id="329" r:id="rId76"/>
    <p:sldId id="330" r:id="rId77"/>
    <p:sldId id="331" r:id="rId78"/>
  </p:sldIdLst>
  <p:sldSz cx="9144000" cy="6858000" type="screen4x3"/>
  <p:notesSz cx="6858000" cy="9144000"/>
  <p:defaultTextStyle>
    <a:defPPr>
      <a:defRPr lang="en-US"/>
    </a:defPPr>
    <a:lvl1pPr marL="0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1pPr>
    <a:lvl2pPr marL="516783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2pPr>
    <a:lvl3pPr marL="1033565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3pPr>
    <a:lvl4pPr marL="1550348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4pPr>
    <a:lvl5pPr marL="2067130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5pPr>
    <a:lvl6pPr marL="2583913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6pPr>
    <a:lvl7pPr marL="3100695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7pPr>
    <a:lvl8pPr marL="3617478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8pPr>
    <a:lvl9pPr marL="4134260" algn="l" defTabSz="1033565" rtl="0" eaLnBrk="1" latinLnBrk="0" hangingPunct="1">
      <a:defRPr sz="21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BA91B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0409" autoAdjust="0"/>
  </p:normalViewPr>
  <p:slideViewPr>
    <p:cSldViewPr>
      <p:cViewPr>
        <p:scale>
          <a:sx n="50" d="100"/>
          <a:sy n="50" d="100"/>
        </p:scale>
        <p:origin x="-1086" y="-44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slide" Target="slides/slide38.xml"/><Relationship Id="rId21" Type="http://schemas.openxmlformats.org/officeDocument/2006/relationships/slide" Target="slides/slide20.xml"/><Relationship Id="rId34" Type="http://schemas.openxmlformats.org/officeDocument/2006/relationships/slide" Target="slides/slide33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76" Type="http://schemas.openxmlformats.org/officeDocument/2006/relationships/slide" Target="slides/slide75.xml"/><Relationship Id="rId84" Type="http://schemas.openxmlformats.org/officeDocument/2006/relationships/tableStyles" Target="tableStyles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handoutMaster" Target="handoutMasters/handoutMaster1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A8281CC-85B8-4ED9-85F2-F0EF69B1F7F3}" type="datetimeFigureOut">
              <a:rPr lang="en-US" smtClean="0"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2B3F1C5-6EAA-48F6-A6E9-4D88888BE0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98363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98AAC8F-685D-43E7-9F61-13BD12B3C7EA}" type="datetimeFigureOut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AFB8FC3-64E5-4C97-AA06-F14612D121D6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230125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1pPr>
    <a:lvl2pPr marL="516783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2pPr>
    <a:lvl3pPr marL="1033565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3pPr>
    <a:lvl4pPr marL="1550348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4pPr>
    <a:lvl5pPr marL="2067130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5pPr>
    <a:lvl6pPr marL="2583913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6pPr>
    <a:lvl7pPr marL="3100695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7pPr>
    <a:lvl8pPr marL="3617478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8pPr>
    <a:lvl9pPr marL="4134260" algn="l" defTabSz="1033565" rtl="0" eaLnBrk="1" latinLnBrk="0" hangingPunct="1">
      <a:defRPr sz="14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5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B8FC3-64E5-4C97-AA06-F14612D121D6}" type="slidenum">
              <a:rPr lang="en-US" smtClean="0"/>
              <a:pPr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1098458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B8FC3-64E5-4C97-AA06-F14612D121D6}" type="slidenum">
              <a:rPr lang="en-US" smtClean="0"/>
              <a:pPr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65488908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AFB8FC3-64E5-4C97-AA06-F14612D121D6}" type="slidenum">
              <a:rPr lang="en-US" smtClean="0"/>
              <a:pPr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18051959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20671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63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20671"/>
          <a:lstStyle>
            <a:lvl1pPr marL="0" marR="51678" indent="0" algn="r">
              <a:buNone/>
              <a:defRPr>
                <a:solidFill>
                  <a:schemeClr val="tx1"/>
                </a:solidFill>
              </a:defRPr>
            </a:lvl1pPr>
            <a:lvl2pPr marL="516783" indent="0" algn="ctr">
              <a:buNone/>
            </a:lvl2pPr>
            <a:lvl3pPr marL="1033565" indent="0" algn="ctr">
              <a:buNone/>
            </a:lvl3pPr>
            <a:lvl4pPr marL="1550348" indent="0" algn="ctr">
              <a:buNone/>
            </a:lvl4pPr>
            <a:lvl5pPr marL="2067130" indent="0" algn="ctr">
              <a:buNone/>
            </a:lvl5pPr>
            <a:lvl6pPr marL="2583913" indent="0" algn="ctr">
              <a:buNone/>
            </a:lvl6pPr>
            <a:lvl7pPr marL="3100695" indent="0" algn="ctr">
              <a:buNone/>
            </a:lvl7pPr>
            <a:lvl8pPr marL="3617478" indent="0" algn="ctr">
              <a:buNone/>
            </a:lvl8pPr>
            <a:lvl9pPr marL="413426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9CA0B7-CC82-448B-946E-3DC9F062532E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FCC880C-325B-4E98-BE24-249FB4E87673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2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2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DB7C51-D4CA-4FB0-8E2F-1D8D0B830691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335B4C1-4B13-4533-8345-BA6AB00E0BF2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7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63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51678" rIns="51678" anchor="t"/>
          <a:lstStyle>
            <a:lvl1pPr marL="0" indent="0">
              <a:buNone/>
              <a:defRPr sz="2500">
                <a:solidFill>
                  <a:schemeClr val="tx1"/>
                </a:solidFill>
              </a:defRPr>
            </a:lvl1pPr>
            <a:lvl2pPr>
              <a:buNone/>
              <a:defRPr sz="21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8B414F-EA4B-4245-AFC1-6B111414B685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3000"/>
            </a:lvl1pPr>
            <a:lvl2pPr>
              <a:defRPr sz="2700"/>
            </a:lvl2pPr>
            <a:lvl3pPr>
              <a:defRPr sz="2300"/>
            </a:lvl3pPr>
            <a:lvl4pPr>
              <a:defRPr sz="21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57741C1-32D8-4267-9138-B41DD033C16E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0"/>
          </a:xfrm>
        </p:spPr>
        <p:txBody>
          <a:bodyPr tIns="51678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9"/>
            <a:ext cx="4040188" cy="659351"/>
          </a:xfrm>
        </p:spPr>
        <p:txBody>
          <a:bodyPr lIns="51678" tIns="0" rIns="51678" bIns="0" anchor="ctr">
            <a:noAutofit/>
          </a:bodyPr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7" y="1859757"/>
            <a:ext cx="4041775" cy="654844"/>
          </a:xfrm>
        </p:spPr>
        <p:txBody>
          <a:bodyPr lIns="51678" tIns="0" rIns="51678" bIns="0" anchor="ctr"/>
          <a:lstStyle>
            <a:lvl1pPr marL="0" indent="0">
              <a:buNone/>
              <a:defRPr sz="27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300" b="1"/>
            </a:lvl2pPr>
            <a:lvl3pPr>
              <a:buNone/>
              <a:defRPr sz="2100" b="1"/>
            </a:lvl3pPr>
            <a:lvl4pPr>
              <a:buNone/>
              <a:defRPr sz="1800" b="1"/>
            </a:lvl4pPr>
            <a:lvl5pPr>
              <a:buNone/>
              <a:defRPr sz="18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514600"/>
            <a:ext cx="4041775" cy="3845720"/>
          </a:xfrm>
        </p:spPr>
        <p:txBody>
          <a:bodyPr tIns="0"/>
          <a:lstStyle>
            <a:lvl1pPr>
              <a:defRPr sz="2500"/>
            </a:lvl1pPr>
            <a:lvl2pPr>
              <a:defRPr sz="2300"/>
            </a:lvl2pPr>
            <a:lvl3pPr>
              <a:defRPr sz="21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08072D-B449-47BB-903A-1428BC62A45F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9"/>
            <a:ext cx="8305800" cy="1143000"/>
          </a:xfrm>
        </p:spPr>
        <p:txBody>
          <a:bodyPr vert="horz" tIns="5167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0203191-EF19-47DC-A8C1-C02624E7F24C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CA9029-53F5-4D44-B61F-9FC3D02779E8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3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20671" rIns="20671"/>
          <a:lstStyle>
            <a:lvl1pPr marL="0" indent="0" algn="l">
              <a:buNone/>
              <a:defRPr sz="1600"/>
            </a:lvl1pPr>
            <a:lvl2pPr indent="0" algn="l">
              <a:buNone/>
              <a:defRPr sz="1400"/>
            </a:lvl2pPr>
            <a:lvl3pPr indent="0" algn="l">
              <a:buNone/>
              <a:defRPr sz="1100"/>
            </a:lvl3pPr>
            <a:lvl4pPr indent="0" algn="l">
              <a:buNone/>
              <a:defRPr sz="1000"/>
            </a:lvl4pPr>
            <a:lvl5pPr indent="0" algn="l">
              <a:buNone/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1" y="1676400"/>
            <a:ext cx="5111750" cy="4572000"/>
          </a:xfrm>
        </p:spPr>
        <p:txBody>
          <a:bodyPr tIns="0"/>
          <a:lstStyle>
            <a:lvl1pPr>
              <a:defRPr sz="3200"/>
            </a:lvl1pPr>
            <a:lvl2pPr>
              <a:defRPr sz="3000"/>
            </a:lvl2pPr>
            <a:lvl3pPr>
              <a:defRPr sz="2700"/>
            </a:lvl3pPr>
            <a:lvl4pPr>
              <a:defRPr sz="2300"/>
            </a:lvl4pPr>
            <a:lvl5pPr>
              <a:defRPr sz="21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4480E8-EE8B-4EC6-A93E-AA815259D73E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6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356" tIns="51678" rIns="103356" bIns="5167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9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3356" tIns="51678" rIns="103356" bIns="51678"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8"/>
            <a:ext cx="2212848" cy="1582621"/>
          </a:xfrm>
        </p:spPr>
        <p:txBody>
          <a:bodyPr vert="horz" lIns="51678" tIns="51678" rIns="51678" bIns="51678" anchor="b"/>
          <a:lstStyle>
            <a:lvl1pPr algn="l">
              <a:buNone/>
              <a:defRPr sz="23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72350" rIns="51678" bIns="51678" anchor="t"/>
          <a:lstStyle>
            <a:lvl1pPr marL="0" indent="0" algn="l">
              <a:spcBef>
                <a:spcPts val="282"/>
              </a:spcBef>
              <a:buFontTx/>
              <a:buNone/>
              <a:defRPr sz="1400"/>
            </a:lvl1pPr>
            <a:lvl2pPr>
              <a:defRPr sz="1400"/>
            </a:lvl2pPr>
            <a:lvl3pPr>
              <a:defRPr sz="1100"/>
            </a:lvl3pPr>
            <a:lvl4pPr>
              <a:defRPr sz="1000"/>
            </a:lvl4pPr>
            <a:lvl5pPr>
              <a:defRPr sz="10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6117D72-B1A4-4001-AB9A-2FD1CF426432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1"/>
            <a:ext cx="609600" cy="365125"/>
          </a:xfrm>
        </p:spPr>
        <p:txBody>
          <a:bodyPr/>
          <a:lstStyle/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6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7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356" tIns="51678" rIns="103356" bIns="5167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6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356" tIns="51678" rIns="103356" bIns="5167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356" tIns="51678" rIns="103356" bIns="5167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103356" tIns="51678" rIns="103356" bIns="51678" anchor="t" compatLnSpc="1"/>
          <a:lstStyle/>
          <a:p>
            <a:pPr marL="0" algn="l" rtl="0" eaLnBrk="1" latinLnBrk="0" hangingPunct="1"/>
            <a:endParaRPr kumimoji="0" lang="en-US" dirty="0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9"/>
            <a:ext cx="8229600" cy="1143000"/>
          </a:xfrm>
          <a:prstGeom prst="rect">
            <a:avLst/>
          </a:prstGeom>
        </p:spPr>
        <p:txBody>
          <a:bodyPr vert="horz" lIns="0" tIns="51678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 lIns="103356" tIns="51678" rIns="103356" bIns="51678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1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87C5AFFD-A311-41BA-8C2A-A87DF0C44B1E}" type="datetime1">
              <a:rPr lang="en-US" smtClean="0"/>
              <a:pPr/>
              <a:t>6/22/2012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1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1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4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F954B1F-370B-4C77-BC1C-DC05DF540C4B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9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17" r:id="rId1"/>
    <p:sldLayoutId id="2147483818" r:id="rId2"/>
    <p:sldLayoutId id="2147483819" r:id="rId3"/>
    <p:sldLayoutId id="2147483820" r:id="rId4"/>
    <p:sldLayoutId id="2147483821" r:id="rId5"/>
    <p:sldLayoutId id="2147483822" r:id="rId6"/>
    <p:sldLayoutId id="2147483823" r:id="rId7"/>
    <p:sldLayoutId id="2147483824" r:id="rId8"/>
    <p:sldLayoutId id="2147483825" r:id="rId9"/>
    <p:sldLayoutId id="2147483826" r:id="rId10"/>
    <p:sldLayoutId id="2147483827" r:id="rId11"/>
  </p:sldLayoutIdLst>
  <p:hf sldNum="0" hdr="0" ftr="0" dt="0"/>
  <p:txStyles>
    <p:titleStyle>
      <a:lvl1pPr algn="l" rtl="0" eaLnBrk="1" latinLnBrk="0" hangingPunct="1">
        <a:spcBef>
          <a:spcPct val="0"/>
        </a:spcBef>
        <a:buNone/>
        <a:defRPr kumimoji="0" sz="56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310069" indent="-310069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3496" indent="-279063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700" kern="1200">
          <a:solidFill>
            <a:schemeClr val="tx1"/>
          </a:solidFill>
          <a:latin typeface="+mn-lt"/>
          <a:ea typeface="+mn-ea"/>
          <a:cs typeface="+mn-cs"/>
        </a:defRPr>
      </a:lvl2pPr>
      <a:lvl3pPr marL="1033565" indent="-279063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343634" indent="-237720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4pPr>
      <a:lvl5pPr marL="1653705" indent="-237720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5pPr>
      <a:lvl6pPr marL="1963774" indent="-237720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6pPr>
      <a:lvl7pPr marL="2170487" indent="-206713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480556" indent="-206713" algn="l" rtl="0" eaLnBrk="1" latinLnBrk="0" hangingPunct="1">
        <a:spcBef>
          <a:spcPct val="20000"/>
        </a:spcBef>
        <a:buClr>
          <a:schemeClr val="tx2"/>
        </a:buClr>
        <a:buChar char="•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2790626" indent="-206713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51678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103356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55034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206713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583913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3100695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617478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413426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2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7.xml"/></Relationships>
</file>

<file path=ppt/slides/_rels/slide43.xml.rels><?xml version="1.0" encoding="UTF-8" standalone="yes"?>
<Relationships xmlns="http://schemas.openxmlformats.org/package/2006/relationships"><Relationship Id="rId3" Type="http://schemas.microsoft.com/office/2007/relationships/hdphoto" Target="../media/hdphoto2.wdp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7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0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7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8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7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331588" y="625525"/>
            <a:ext cx="8812412" cy="6232475"/>
          </a:xfrm>
          <a:prstGeom prst="rect">
            <a:avLst/>
          </a:prstGeom>
          <a:noFill/>
        </p:spPr>
        <p:txBody>
          <a:bodyPr wrap="none" lIns="0" tIns="0" rIns="0" bIns="0" anchor="ctr" anchorCtr="0">
            <a:spAutoFit/>
          </a:bodyPr>
          <a:lstStyle/>
          <a:p>
            <a:pPr algn="ctr"/>
            <a:r>
              <a:rPr lang="en-US" sz="81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B05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IN THE NAME OF </a:t>
            </a:r>
          </a:p>
          <a:p>
            <a:pPr algn="ctr"/>
            <a:r>
              <a:rPr lang="en-US" sz="8100" u="sng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chemeClr val="accent6">
                    <a:lumMod val="75000"/>
                  </a:schemeClr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Black" pitchFamily="34" charset="0"/>
                <a:cs typeface="Arial" pitchFamily="34" charset="0"/>
              </a:rPr>
              <a:t>ALLAH</a:t>
            </a:r>
          </a:p>
          <a:p>
            <a:pPr algn="ctr"/>
            <a:r>
              <a:rPr lang="en-US" sz="81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WHO IS KIND </a:t>
            </a:r>
          </a:p>
          <a:p>
            <a:pPr algn="ctr"/>
            <a:r>
              <a:rPr lang="en-US" sz="81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AND</a:t>
            </a:r>
            <a:r>
              <a:rPr lang="en-US" sz="8100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FFFF0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 </a:t>
            </a:r>
          </a:p>
          <a:p>
            <a:pPr algn="ctr"/>
            <a:r>
              <a:rPr lang="en-US" sz="8100" i="1" dirty="0" smtClean="0">
                <a:ln w="18415" cmpd="sng">
                  <a:solidFill>
                    <a:srgbClr val="FFFFFF"/>
                  </a:solidFill>
                  <a:prstDash val="solid"/>
                </a:ln>
                <a:solidFill>
                  <a:srgbClr val="0070C0"/>
                </a:solidFill>
                <a:effectLst>
                  <a:outerShdw blurRad="63500" dir="3600000" algn="tl" rotWithShape="0">
                    <a:srgbClr val="000000">
                      <a:alpha val="70000"/>
                    </a:srgbClr>
                  </a:outerShdw>
                </a:effectLst>
                <a:latin typeface="Arial Rounded MT Bold" pitchFamily="34" charset="0"/>
              </a:rPr>
              <a:t>MERCIFUL</a:t>
            </a:r>
            <a:endParaRPr lang="en-US" sz="8100" i="1" dirty="0">
              <a:ln w="18415" cmpd="sng">
                <a:solidFill>
                  <a:srgbClr val="FFFFFF"/>
                </a:solidFill>
                <a:prstDash val="solid"/>
              </a:ln>
              <a:solidFill>
                <a:srgbClr val="0070C0"/>
              </a:solidFill>
              <a:effectLst>
                <a:outerShdw blurRad="63500" dir="3600000" algn="tl" rotWithShape="0">
                  <a:srgbClr val="000000">
                    <a:alpha val="70000"/>
                  </a:srgbClr>
                </a:outerShdw>
              </a:effectLst>
              <a:latin typeface="Arial Rounded MT Bold" pitchFamily="34" charset="0"/>
            </a:endParaRPr>
          </a:p>
        </p:txBody>
      </p:sp>
      <p:sp>
        <p:nvSpPr>
          <p:cNvPr id="2" name="TextBox 1"/>
          <p:cNvSpPr txBox="1"/>
          <p:nvPr/>
        </p:nvSpPr>
        <p:spPr>
          <a:xfrm>
            <a:off x="8610601" y="1371602"/>
            <a:ext cx="208795" cy="427531"/>
          </a:xfrm>
          <a:prstGeom prst="rect">
            <a:avLst/>
          </a:prstGeom>
          <a:noFill/>
        </p:spPr>
        <p:txBody>
          <a:bodyPr wrap="none" lIns="103356" tIns="51678" rIns="103356" bIns="51678" rtlCol="0">
            <a:spAutoFit/>
          </a:bodyPr>
          <a:lstStyle/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9071607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1" y="117694"/>
            <a:ext cx="8764059" cy="6752339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pPr algn="ctr"/>
            <a:r>
              <a:rPr lang="en-US" sz="5400" dirty="0"/>
              <a:t>I am grateful to </a:t>
            </a:r>
            <a:endParaRPr lang="en-US" sz="5400" dirty="0" smtClean="0"/>
          </a:p>
          <a:p>
            <a:pPr algn="ctr"/>
            <a:r>
              <a:rPr lang="en-US" sz="5400" dirty="0" smtClean="0"/>
              <a:t>Mr</a:t>
            </a:r>
            <a:r>
              <a:rPr lang="en-US" sz="5400" dirty="0"/>
              <a:t>. Abdul Latif, </a:t>
            </a:r>
            <a:endParaRPr lang="en-US" sz="5400" dirty="0" smtClean="0"/>
          </a:p>
          <a:p>
            <a:pPr algn="ctr"/>
            <a:r>
              <a:rPr lang="en-US" sz="5400" dirty="0" smtClean="0"/>
              <a:t>GM(E), Mr. Malik Abdul Sattar, GM(Cane), Mr</a:t>
            </a:r>
            <a:r>
              <a:rPr lang="en-US" sz="5400" dirty="0"/>
              <a:t>. Ghulam Jafar, </a:t>
            </a:r>
            <a:endParaRPr lang="en-US" sz="5400" dirty="0" smtClean="0"/>
          </a:p>
          <a:p>
            <a:pPr algn="ctr"/>
            <a:r>
              <a:rPr lang="en-US" sz="5400" dirty="0" smtClean="0"/>
              <a:t>DGM(T) and , Mr. Zahid Ali, DGM(F) for </a:t>
            </a:r>
            <a:r>
              <a:rPr lang="en-US" sz="5400" dirty="0"/>
              <a:t>their </a:t>
            </a:r>
            <a:endParaRPr lang="en-US" sz="5400" dirty="0" smtClean="0"/>
          </a:p>
          <a:p>
            <a:pPr algn="ctr"/>
            <a:r>
              <a:rPr lang="en-US" sz="5400" dirty="0" smtClean="0"/>
              <a:t>precious </a:t>
            </a:r>
            <a:r>
              <a:rPr lang="en-US" sz="5400" dirty="0"/>
              <a:t>suggestions.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64983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06400" y="496920"/>
            <a:ext cx="8427720" cy="5151901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pPr algn="ctr"/>
            <a:r>
              <a:rPr lang="en-US" sz="4100" dirty="0"/>
              <a:t>I thank Mr. Muhammad </a:t>
            </a:r>
            <a:r>
              <a:rPr lang="en-US" sz="4100" dirty="0" smtClean="0"/>
              <a:t>Yasin,</a:t>
            </a:r>
          </a:p>
          <a:p>
            <a:pPr algn="ctr"/>
            <a:r>
              <a:rPr lang="en-US" sz="4100" dirty="0" smtClean="0"/>
              <a:t>Production </a:t>
            </a:r>
            <a:r>
              <a:rPr lang="en-US" sz="4100" dirty="0"/>
              <a:t>Manager</a:t>
            </a:r>
            <a:r>
              <a:rPr lang="en-US" sz="4100" dirty="0" smtClean="0"/>
              <a:t>, Mr. Javed Virk, Manager Administration, Mr</a:t>
            </a:r>
            <a:r>
              <a:rPr lang="en-US" sz="4100" dirty="0"/>
              <a:t>. </a:t>
            </a:r>
            <a:endParaRPr lang="en-US" sz="4100" dirty="0" smtClean="0"/>
          </a:p>
          <a:p>
            <a:pPr algn="ctr"/>
            <a:r>
              <a:rPr lang="en-US" sz="4100" dirty="0" smtClean="0"/>
              <a:t>Rafaqat </a:t>
            </a:r>
            <a:r>
              <a:rPr lang="en-US" sz="4100" dirty="0"/>
              <a:t>Ali </a:t>
            </a:r>
            <a:r>
              <a:rPr lang="en-US" sz="4100" dirty="0" smtClean="0"/>
              <a:t>Javed</a:t>
            </a:r>
            <a:r>
              <a:rPr lang="en-US" sz="4100" dirty="0"/>
              <a:t>, </a:t>
            </a:r>
            <a:r>
              <a:rPr lang="en-US" sz="4100" dirty="0" smtClean="0"/>
              <a:t>Manager </a:t>
            </a:r>
          </a:p>
          <a:p>
            <a:pPr algn="ctr"/>
            <a:r>
              <a:rPr lang="en-US" sz="4100" dirty="0" smtClean="0"/>
              <a:t>Lab</a:t>
            </a:r>
            <a:r>
              <a:rPr lang="en-US" sz="4100" dirty="0"/>
              <a:t>. and </a:t>
            </a:r>
            <a:r>
              <a:rPr lang="en-US" sz="4100" dirty="0" smtClean="0"/>
              <a:t>Mr. Sher Afzal Niazi, </a:t>
            </a:r>
          </a:p>
          <a:p>
            <a:pPr algn="ctr"/>
            <a:r>
              <a:rPr lang="en-US" sz="4100" dirty="0" smtClean="0"/>
              <a:t>Chief </a:t>
            </a:r>
            <a:r>
              <a:rPr lang="en-US" sz="4100" dirty="0"/>
              <a:t>Engineer </a:t>
            </a:r>
            <a:r>
              <a:rPr lang="en-US" sz="4100" dirty="0" smtClean="0"/>
              <a:t>for </a:t>
            </a:r>
            <a:r>
              <a:rPr lang="en-US" sz="4100" dirty="0"/>
              <a:t>the </a:t>
            </a:r>
            <a:endParaRPr lang="en-US" sz="4100" dirty="0" smtClean="0"/>
          </a:p>
          <a:p>
            <a:pPr algn="ctr"/>
            <a:r>
              <a:rPr lang="en-US" sz="4100" dirty="0" smtClean="0"/>
              <a:t>technical and </a:t>
            </a:r>
            <a:r>
              <a:rPr lang="en-US" sz="4100" dirty="0"/>
              <a:t>relevant </a:t>
            </a:r>
            <a:endParaRPr lang="en-US" sz="4100" dirty="0" smtClean="0"/>
          </a:p>
          <a:p>
            <a:pPr algn="ctr"/>
            <a:r>
              <a:rPr lang="en-US" sz="4100" dirty="0" smtClean="0"/>
              <a:t>discussions on </a:t>
            </a:r>
            <a:r>
              <a:rPr lang="en-US" sz="4100" dirty="0"/>
              <a:t>the topic.</a:t>
            </a:r>
            <a:endParaRPr lang="en-US" sz="41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47022475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2" y="76202"/>
            <a:ext cx="8873923" cy="6752339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5400" dirty="0"/>
              <a:t>I would also like to thank </a:t>
            </a:r>
            <a:endParaRPr lang="en-US" sz="5400" dirty="0" smtClean="0"/>
          </a:p>
          <a:p>
            <a:r>
              <a:rPr lang="en-US" sz="5400" dirty="0" smtClean="0"/>
              <a:t>Mr</a:t>
            </a:r>
            <a:r>
              <a:rPr lang="en-US" sz="5400" dirty="0"/>
              <a:t>. Abdul Jabbar, Deputy </a:t>
            </a:r>
            <a:endParaRPr lang="en-US" sz="5400" dirty="0" smtClean="0"/>
          </a:p>
          <a:p>
            <a:r>
              <a:rPr lang="en-US" sz="5400" dirty="0" smtClean="0"/>
              <a:t>Chief </a:t>
            </a:r>
            <a:r>
              <a:rPr lang="en-US" sz="5400" dirty="0"/>
              <a:t>Chemist, Mr. Zeeshan </a:t>
            </a:r>
            <a:endParaRPr lang="en-US" sz="5400" dirty="0" smtClean="0"/>
          </a:p>
          <a:p>
            <a:r>
              <a:rPr lang="en-US" sz="5400" dirty="0" smtClean="0"/>
              <a:t>Ali</a:t>
            </a:r>
            <a:r>
              <a:rPr lang="en-US" sz="5400" dirty="0"/>
              <a:t>, </a:t>
            </a:r>
            <a:r>
              <a:rPr lang="en-US" sz="5400" dirty="0" smtClean="0"/>
              <a:t>Senior </a:t>
            </a:r>
            <a:r>
              <a:rPr lang="en-US" sz="5400" dirty="0"/>
              <a:t>Chemist and </a:t>
            </a:r>
            <a:r>
              <a:rPr lang="en-US" sz="5400" dirty="0" smtClean="0"/>
              <a:t>Mr</a:t>
            </a:r>
            <a:r>
              <a:rPr lang="en-US" sz="5400" dirty="0"/>
              <a:t>. </a:t>
            </a:r>
            <a:endParaRPr lang="en-US" sz="5400" dirty="0" smtClean="0"/>
          </a:p>
          <a:p>
            <a:r>
              <a:rPr lang="en-US" sz="5400" dirty="0" smtClean="0"/>
              <a:t>Kashif </a:t>
            </a:r>
            <a:r>
              <a:rPr lang="en-US" sz="5400" dirty="0"/>
              <a:t>Imran, Shift Chemist, </a:t>
            </a:r>
            <a:endParaRPr lang="en-US" sz="5400" dirty="0" smtClean="0"/>
          </a:p>
          <a:p>
            <a:r>
              <a:rPr lang="en-US" sz="5400" dirty="0" smtClean="0"/>
              <a:t>for </a:t>
            </a:r>
            <a:r>
              <a:rPr lang="en-US" sz="5400" dirty="0"/>
              <a:t>all their valuable </a:t>
            </a:r>
            <a:endParaRPr lang="en-US" sz="5400" dirty="0" smtClean="0"/>
          </a:p>
          <a:p>
            <a:r>
              <a:rPr lang="en-US" sz="5400" dirty="0" smtClean="0"/>
              <a:t>assistance in </a:t>
            </a:r>
            <a:r>
              <a:rPr lang="en-US" sz="5400" dirty="0"/>
              <a:t>successful </a:t>
            </a:r>
            <a:endParaRPr lang="en-US" sz="5400" dirty="0" smtClean="0"/>
          </a:p>
          <a:p>
            <a:r>
              <a:rPr lang="en-US" sz="5400" dirty="0" smtClean="0"/>
              <a:t>completion </a:t>
            </a:r>
            <a:r>
              <a:rPr lang="en-US" sz="5400" dirty="0"/>
              <a:t>of </a:t>
            </a:r>
            <a:r>
              <a:rPr lang="en-US" sz="5400" dirty="0" smtClean="0"/>
              <a:t>this </a:t>
            </a:r>
            <a:r>
              <a:rPr lang="en-US" sz="5400" dirty="0"/>
              <a:t>work.</a:t>
            </a:r>
          </a:p>
        </p:txBody>
      </p:sp>
    </p:spTree>
    <p:extLst>
      <p:ext uri="{BB962C8B-B14F-4D97-AF65-F5344CB8AC3E}">
        <p14:creationId xmlns:p14="http://schemas.microsoft.com/office/powerpoint/2010/main" val="6611974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1371601"/>
            <a:ext cx="9143999" cy="5090346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r>
              <a:rPr lang="en-US" sz="8100" b="1" u="sng" dirty="0"/>
              <a:t>INVERSION LOSSES </a:t>
            </a:r>
            <a:endParaRPr lang="en-US" sz="8100" b="1" u="sng" dirty="0" smtClean="0"/>
          </a:p>
          <a:p>
            <a:r>
              <a:rPr lang="en-US" sz="8100" b="1" u="sng" dirty="0" smtClean="0"/>
              <a:t>IN </a:t>
            </a:r>
          </a:p>
          <a:p>
            <a:r>
              <a:rPr lang="en-US" sz="8100" b="1" u="sng" dirty="0" smtClean="0"/>
              <a:t>EVAPORATORS</a:t>
            </a:r>
            <a:endParaRPr lang="en-US" sz="8100" dirty="0"/>
          </a:p>
        </p:txBody>
      </p:sp>
    </p:spTree>
    <p:extLst>
      <p:ext uri="{BB962C8B-B14F-4D97-AF65-F5344CB8AC3E}">
        <p14:creationId xmlns:p14="http://schemas.microsoft.com/office/powerpoint/2010/main" val="205006590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362201"/>
            <a:ext cx="9144000" cy="2274190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r>
              <a:rPr lang="en-US" sz="8000" b="1" u="sng" dirty="0"/>
              <a:t>INTRODUCTION</a:t>
            </a:r>
            <a:r>
              <a:rPr lang="en-US" sz="8000" b="1" dirty="0"/>
              <a:t>:</a:t>
            </a:r>
            <a:endParaRPr lang="en-US" sz="8000" dirty="0"/>
          </a:p>
          <a:p>
            <a:r>
              <a:rPr lang="en-US" sz="6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196118153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>
            <a:off x="0" y="0"/>
            <a:ext cx="9360275" cy="6752339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5400" dirty="0"/>
              <a:t>The mixture of equal amounts </a:t>
            </a:r>
          </a:p>
          <a:p>
            <a:r>
              <a:rPr lang="en-US" sz="5400" dirty="0"/>
              <a:t>of glucose (dextrose) and </a:t>
            </a:r>
          </a:p>
          <a:p>
            <a:r>
              <a:rPr lang="en-US" sz="5400" dirty="0"/>
              <a:t>fructose (levulose) </a:t>
            </a:r>
            <a:r>
              <a:rPr lang="en-US" sz="5400" dirty="0" smtClean="0"/>
              <a:t>is </a:t>
            </a:r>
            <a:r>
              <a:rPr lang="en-US" sz="5400" dirty="0"/>
              <a:t>called </a:t>
            </a:r>
            <a:endParaRPr lang="en-US" sz="5400" dirty="0" smtClean="0"/>
          </a:p>
          <a:p>
            <a:r>
              <a:rPr lang="en-US" sz="5400" dirty="0" smtClean="0"/>
              <a:t>"</a:t>
            </a:r>
            <a:r>
              <a:rPr lang="en-US" sz="5400" dirty="0"/>
              <a:t>invert" sugar </a:t>
            </a:r>
            <a:r>
              <a:rPr lang="en-US" sz="5400" dirty="0" smtClean="0"/>
              <a:t>and </a:t>
            </a:r>
            <a:r>
              <a:rPr lang="en-US" sz="5400" dirty="0"/>
              <a:t>when the </a:t>
            </a:r>
            <a:endParaRPr lang="en-US" sz="5400" dirty="0" smtClean="0"/>
          </a:p>
          <a:p>
            <a:r>
              <a:rPr lang="en-US" sz="5400" dirty="0" smtClean="0"/>
              <a:t>quantities </a:t>
            </a:r>
            <a:r>
              <a:rPr lang="en-US" sz="5400" dirty="0"/>
              <a:t>of </a:t>
            </a:r>
            <a:r>
              <a:rPr lang="en-US" sz="5400" dirty="0" smtClean="0"/>
              <a:t>glucose </a:t>
            </a:r>
            <a:r>
              <a:rPr lang="en-US" sz="5400" dirty="0"/>
              <a:t>and </a:t>
            </a:r>
            <a:endParaRPr lang="en-US" sz="5400" dirty="0" smtClean="0"/>
          </a:p>
          <a:p>
            <a:r>
              <a:rPr lang="en-US" sz="5400" dirty="0" smtClean="0"/>
              <a:t>fructose </a:t>
            </a:r>
            <a:r>
              <a:rPr lang="en-US" sz="5400" dirty="0"/>
              <a:t>are not </a:t>
            </a:r>
            <a:r>
              <a:rPr lang="en-US" sz="5400" dirty="0" smtClean="0"/>
              <a:t>equal </a:t>
            </a:r>
            <a:r>
              <a:rPr lang="en-US" sz="5400" dirty="0"/>
              <a:t>in the </a:t>
            </a:r>
            <a:endParaRPr lang="en-US" sz="5400" dirty="0" smtClean="0"/>
          </a:p>
          <a:p>
            <a:r>
              <a:rPr lang="en-US" sz="5400" dirty="0" smtClean="0"/>
              <a:t>mixture</a:t>
            </a:r>
            <a:r>
              <a:rPr lang="en-US" sz="5400" dirty="0"/>
              <a:t>, it is </a:t>
            </a:r>
            <a:r>
              <a:rPr lang="en-US" sz="5400" dirty="0" smtClean="0"/>
              <a:t>known </a:t>
            </a:r>
            <a:r>
              <a:rPr lang="en-US" sz="5400" dirty="0"/>
              <a:t>as </a:t>
            </a:r>
            <a:endParaRPr lang="en-US" sz="5400" dirty="0" smtClean="0"/>
          </a:p>
          <a:p>
            <a:r>
              <a:rPr lang="en-US" sz="5400" dirty="0" smtClean="0"/>
              <a:t>’reducing</a:t>
            </a:r>
            <a:r>
              <a:rPr lang="en-US" sz="5400" dirty="0"/>
              <a:t>’ sugar.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89466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53357" y="1066802"/>
            <a:ext cx="8152892" cy="4905680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6100" dirty="0"/>
              <a:t>They occur naturally in </a:t>
            </a:r>
            <a:endParaRPr lang="en-US" sz="6100" dirty="0" smtClean="0"/>
          </a:p>
          <a:p>
            <a:pPr algn="ctr"/>
            <a:r>
              <a:rPr lang="en-US" sz="6100" dirty="0" smtClean="0"/>
              <a:t>sugar </a:t>
            </a:r>
            <a:r>
              <a:rPr lang="en-US" sz="6100" dirty="0"/>
              <a:t>cane juice at </a:t>
            </a:r>
            <a:endParaRPr lang="en-US" sz="6100" dirty="0" smtClean="0"/>
          </a:p>
          <a:p>
            <a:pPr algn="ctr"/>
            <a:r>
              <a:rPr lang="en-US" sz="6100" dirty="0" smtClean="0"/>
              <a:t>3 </a:t>
            </a:r>
            <a:r>
              <a:rPr lang="en-US" sz="6100" dirty="0"/>
              <a:t>to 5% of </a:t>
            </a:r>
            <a:r>
              <a:rPr lang="en-US" sz="6100" dirty="0" smtClean="0"/>
              <a:t>total soluble </a:t>
            </a:r>
          </a:p>
          <a:p>
            <a:pPr algn="ctr"/>
            <a:r>
              <a:rPr lang="en-US" sz="6100" dirty="0" smtClean="0"/>
              <a:t>solids </a:t>
            </a:r>
            <a:r>
              <a:rPr lang="en-US" sz="6100" dirty="0"/>
              <a:t>and </a:t>
            </a:r>
            <a:r>
              <a:rPr lang="en-US" sz="6100" dirty="0" smtClean="0"/>
              <a:t>in </a:t>
            </a:r>
            <a:r>
              <a:rPr lang="en-US" sz="6100" dirty="0"/>
              <a:t>beet juice </a:t>
            </a:r>
            <a:endParaRPr lang="en-US" sz="6100" dirty="0" smtClean="0"/>
          </a:p>
          <a:p>
            <a:pPr algn="ctr"/>
            <a:r>
              <a:rPr lang="en-US" sz="6100" dirty="0" smtClean="0"/>
              <a:t>at 0</a:t>
            </a:r>
            <a:r>
              <a:rPr lang="en-US" sz="6800" dirty="0" smtClean="0"/>
              <a:t>.4%</a:t>
            </a:r>
            <a:r>
              <a:rPr lang="en-US" sz="6100" dirty="0" smtClean="0"/>
              <a:t> </a:t>
            </a:r>
            <a:r>
              <a:rPr lang="en-US" sz="6100" dirty="0"/>
              <a:t>to </a:t>
            </a:r>
            <a:r>
              <a:rPr lang="en-US" sz="6100" dirty="0" smtClean="0"/>
              <a:t>0.8%. </a:t>
            </a:r>
            <a:endParaRPr lang="en-US" sz="61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39860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76200" y="609600"/>
            <a:ext cx="9392399" cy="5490455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000" dirty="0"/>
              <a:t>The content of glucose and </a:t>
            </a:r>
            <a:endParaRPr lang="en-US" sz="5000" dirty="0" smtClean="0"/>
          </a:p>
          <a:p>
            <a:pPr algn="ctr"/>
            <a:r>
              <a:rPr lang="en-US" sz="5000" dirty="0" smtClean="0"/>
              <a:t>fructose </a:t>
            </a:r>
            <a:r>
              <a:rPr lang="en-US" sz="5000" dirty="0"/>
              <a:t>in sugar cane juice </a:t>
            </a:r>
            <a:endParaRPr lang="en-US" sz="5000" dirty="0" smtClean="0"/>
          </a:p>
          <a:p>
            <a:pPr algn="ctr"/>
            <a:r>
              <a:rPr lang="en-US" sz="5000" dirty="0" smtClean="0"/>
              <a:t>varies greatly depending </a:t>
            </a:r>
            <a:r>
              <a:rPr lang="en-US" sz="5000" dirty="0"/>
              <a:t>on the </a:t>
            </a:r>
            <a:endParaRPr lang="en-US" sz="5000" dirty="0" smtClean="0"/>
          </a:p>
          <a:p>
            <a:pPr algn="ctr"/>
            <a:r>
              <a:rPr lang="en-US" sz="5000" dirty="0" smtClean="0"/>
              <a:t>varieties </a:t>
            </a:r>
            <a:r>
              <a:rPr lang="en-US" sz="5000" dirty="0"/>
              <a:t>and the maturity </a:t>
            </a:r>
            <a:endParaRPr lang="en-US" sz="5000" dirty="0" smtClean="0"/>
          </a:p>
          <a:p>
            <a:pPr algn="ctr"/>
            <a:r>
              <a:rPr lang="en-US" sz="5000" dirty="0" smtClean="0"/>
              <a:t>of </a:t>
            </a:r>
            <a:r>
              <a:rPr lang="en-US" sz="5000" dirty="0"/>
              <a:t>cane</a:t>
            </a:r>
            <a:r>
              <a:rPr lang="en-US" sz="5000" dirty="0" smtClean="0"/>
              <a:t>, </a:t>
            </a:r>
            <a:r>
              <a:rPr lang="en-US" sz="5000" dirty="0"/>
              <a:t>weather, </a:t>
            </a:r>
            <a:endParaRPr lang="en-US" sz="5000" dirty="0" smtClean="0"/>
          </a:p>
          <a:p>
            <a:pPr algn="ctr"/>
            <a:r>
              <a:rPr lang="en-US" sz="5000" dirty="0" smtClean="0"/>
              <a:t>geographic </a:t>
            </a:r>
            <a:r>
              <a:rPr lang="en-US" sz="5000" dirty="0"/>
              <a:t>conditions </a:t>
            </a:r>
            <a:endParaRPr lang="en-US" sz="5000" dirty="0" smtClean="0"/>
          </a:p>
          <a:p>
            <a:pPr algn="ctr"/>
            <a:r>
              <a:rPr lang="en-US" sz="5000" dirty="0" smtClean="0"/>
              <a:t>and </a:t>
            </a:r>
            <a:r>
              <a:rPr lang="en-US" sz="5000" dirty="0"/>
              <a:t>the </a:t>
            </a:r>
            <a:r>
              <a:rPr lang="en-US" sz="5000" dirty="0" smtClean="0"/>
              <a:t>condition </a:t>
            </a:r>
            <a:r>
              <a:rPr lang="en-US" sz="5000" dirty="0"/>
              <a:t>of fertilization.</a:t>
            </a:r>
            <a:endParaRPr lang="en-US" sz="5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70094069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1"/>
            <a:ext cx="9144000" cy="5736676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pPr algn="ctr"/>
            <a:r>
              <a:rPr lang="en-US" sz="6100" dirty="0"/>
              <a:t>In evaporators, sucrose may </a:t>
            </a:r>
            <a:endParaRPr lang="en-US" sz="6100" dirty="0" smtClean="0"/>
          </a:p>
          <a:p>
            <a:pPr algn="ctr"/>
            <a:r>
              <a:rPr lang="en-US" sz="6100" dirty="0" smtClean="0"/>
              <a:t>be lost </a:t>
            </a:r>
            <a:r>
              <a:rPr lang="en-US" sz="6100" dirty="0"/>
              <a:t>either chemically </a:t>
            </a:r>
            <a:endParaRPr lang="en-US" sz="6100" dirty="0" smtClean="0"/>
          </a:p>
          <a:p>
            <a:pPr algn="ctr"/>
            <a:r>
              <a:rPr lang="en-US" sz="6100" dirty="0" smtClean="0"/>
              <a:t>through acid </a:t>
            </a:r>
            <a:r>
              <a:rPr lang="en-US" sz="6100" dirty="0"/>
              <a:t>catalyzed </a:t>
            </a:r>
            <a:endParaRPr lang="en-US" sz="6100" dirty="0" smtClean="0"/>
          </a:p>
          <a:p>
            <a:pPr algn="ctr"/>
            <a:r>
              <a:rPr lang="en-US" sz="6100" dirty="0" smtClean="0"/>
              <a:t>inversion </a:t>
            </a:r>
            <a:r>
              <a:rPr lang="en-US" sz="6100" dirty="0"/>
              <a:t>or </a:t>
            </a:r>
            <a:r>
              <a:rPr lang="en-US" sz="6100" dirty="0" smtClean="0"/>
              <a:t>physically by </a:t>
            </a:r>
          </a:p>
          <a:p>
            <a:pPr algn="ctr"/>
            <a:r>
              <a:rPr lang="en-US" sz="6100" dirty="0" smtClean="0"/>
              <a:t>Vapour entrainment</a:t>
            </a:r>
            <a:r>
              <a:rPr lang="en-US" sz="6100" dirty="0"/>
              <a:t>.</a:t>
            </a:r>
            <a:endParaRPr lang="en-US" sz="61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4021891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025311" cy="6259897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000" dirty="0"/>
              <a:t>The main reasons for sucrose </a:t>
            </a:r>
            <a:endParaRPr lang="en-US" sz="5000" dirty="0" smtClean="0"/>
          </a:p>
          <a:p>
            <a:pPr algn="ctr"/>
            <a:r>
              <a:rPr lang="en-US" sz="5000" dirty="0" smtClean="0"/>
              <a:t>inversion </a:t>
            </a:r>
            <a:r>
              <a:rPr lang="en-US" sz="5000" dirty="0"/>
              <a:t>are high temperature, </a:t>
            </a:r>
            <a:endParaRPr lang="en-US" sz="5000" dirty="0" smtClean="0"/>
          </a:p>
          <a:p>
            <a:pPr algn="ctr"/>
            <a:r>
              <a:rPr lang="en-US" sz="5000" dirty="0" smtClean="0"/>
              <a:t>long </a:t>
            </a:r>
            <a:r>
              <a:rPr lang="en-US" sz="5000" dirty="0"/>
              <a:t>retention time and high </a:t>
            </a:r>
            <a:endParaRPr lang="en-US" sz="5000" dirty="0" smtClean="0"/>
          </a:p>
          <a:p>
            <a:pPr algn="ctr"/>
            <a:r>
              <a:rPr lang="en-US" sz="5000" dirty="0" smtClean="0"/>
              <a:t>acidic </a:t>
            </a:r>
            <a:r>
              <a:rPr lang="en-US" sz="5000" dirty="0"/>
              <a:t>media, especially if </a:t>
            </a:r>
            <a:r>
              <a:rPr lang="en-US" sz="5000" dirty="0" smtClean="0"/>
              <a:t>there </a:t>
            </a:r>
          </a:p>
          <a:p>
            <a:pPr algn="ctr"/>
            <a:r>
              <a:rPr lang="en-US" sz="5000" dirty="0" smtClean="0"/>
              <a:t>is </a:t>
            </a:r>
            <a:r>
              <a:rPr lang="en-US" sz="5000" dirty="0"/>
              <a:t>a dead volume in </a:t>
            </a:r>
            <a:r>
              <a:rPr lang="en-US" sz="5000" dirty="0" smtClean="0"/>
              <a:t>the </a:t>
            </a:r>
          </a:p>
          <a:p>
            <a:pPr algn="ctr"/>
            <a:r>
              <a:rPr lang="en-US" sz="5000" dirty="0" smtClean="0"/>
              <a:t>evaporators</a:t>
            </a:r>
            <a:r>
              <a:rPr lang="en-US" sz="5000" dirty="0"/>
              <a:t>, </a:t>
            </a:r>
            <a:r>
              <a:rPr lang="en-US" sz="5000" dirty="0" smtClean="0"/>
              <a:t>which </a:t>
            </a:r>
            <a:r>
              <a:rPr lang="en-US" sz="5000" dirty="0"/>
              <a:t>favours </a:t>
            </a:r>
            <a:endParaRPr lang="en-US" sz="5000" dirty="0" smtClean="0"/>
          </a:p>
          <a:p>
            <a:pPr algn="ctr"/>
            <a:r>
              <a:rPr lang="en-US" sz="5000" dirty="0" smtClean="0"/>
              <a:t>the formation </a:t>
            </a:r>
            <a:r>
              <a:rPr lang="en-US" sz="5000" dirty="0"/>
              <a:t>of organic </a:t>
            </a:r>
            <a:endParaRPr lang="en-US" sz="5000" dirty="0" smtClean="0"/>
          </a:p>
          <a:p>
            <a:pPr algn="ctr"/>
            <a:r>
              <a:rPr lang="en-US" sz="5000" dirty="0" smtClean="0"/>
              <a:t>acids from </a:t>
            </a:r>
            <a:r>
              <a:rPr lang="en-US" sz="5000" dirty="0"/>
              <a:t>invert sugars. </a:t>
            </a:r>
            <a:endParaRPr lang="en-US" sz="5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85652535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381000"/>
            <a:ext cx="8534400" cy="6771084"/>
          </a:xfrm>
          <a:prstGeom prst="rect">
            <a:avLst/>
          </a:prstGeom>
          <a:noFill/>
        </p:spPr>
        <p:txBody>
          <a:bodyPr wrap="square" lIns="0" tIns="0" rIns="0" bIns="0">
            <a:spAutoFit/>
          </a:bodyPr>
          <a:lstStyle/>
          <a:p>
            <a:pPr algn="ctr"/>
            <a:r>
              <a:rPr lang="en-US" sz="8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PSST</a:t>
            </a:r>
            <a:r>
              <a:rPr lang="en-US" sz="8800" dirty="0"/>
              <a:t> </a:t>
            </a:r>
            <a:r>
              <a:rPr lang="en-US" sz="8800" dirty="0" smtClean="0"/>
              <a:t> </a:t>
            </a:r>
          </a:p>
          <a:p>
            <a:pPr algn="ctr"/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TECHNICAL </a:t>
            </a:r>
            <a:r>
              <a:rPr lang="en-US" sz="8800" dirty="0">
                <a:solidFill>
                  <a:schemeClr val="tx2">
                    <a:lumMod val="60000"/>
                    <a:lumOff val="40000"/>
                  </a:schemeClr>
                </a:solidFill>
              </a:rPr>
              <a:t>WORKSHOP BHOORBAN </a:t>
            </a:r>
            <a:endParaRPr lang="en-US" sz="8800" dirty="0" smtClean="0">
              <a:solidFill>
                <a:schemeClr val="tx2">
                  <a:lumMod val="60000"/>
                  <a:lumOff val="40000"/>
                </a:schemeClr>
              </a:solidFill>
            </a:endParaRPr>
          </a:p>
          <a:p>
            <a:pPr algn="ctr"/>
            <a:r>
              <a:rPr lang="en-US" sz="8800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2012</a:t>
            </a:r>
            <a:endParaRPr lang="en-US" sz="8800" b="1" spc="339" dirty="0">
              <a:ln w="11430" cmpd="sng">
                <a:solidFill>
                  <a:schemeClr val="accent1">
                    <a:tint val="10000"/>
                  </a:schemeClr>
                </a:solidFill>
                <a:prstDash val="solid"/>
                <a:miter lim="800000"/>
              </a:ln>
              <a:solidFill>
                <a:schemeClr val="tx2">
                  <a:lumMod val="60000"/>
                  <a:lumOff val="40000"/>
                </a:schemeClr>
              </a:solidFill>
              <a:effectLst>
                <a:glow rad="45500">
                  <a:schemeClr val="accent1">
                    <a:satMod val="220000"/>
                    <a:alpha val="35000"/>
                  </a:schemeClr>
                </a:glo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3696500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278" y="1121324"/>
            <a:ext cx="9120722" cy="573667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6100" dirty="0"/>
              <a:t>The acids become </a:t>
            </a:r>
            <a:endParaRPr lang="en-US" sz="6100" dirty="0" smtClean="0"/>
          </a:p>
          <a:p>
            <a:r>
              <a:rPr lang="en-US" sz="6100" dirty="0" smtClean="0"/>
              <a:t>concentrated across </a:t>
            </a:r>
            <a:r>
              <a:rPr lang="en-US" sz="6100" dirty="0"/>
              <a:t>the </a:t>
            </a:r>
            <a:endParaRPr lang="en-US" sz="6100" dirty="0" smtClean="0"/>
          </a:p>
          <a:p>
            <a:r>
              <a:rPr lang="en-US" sz="6100" dirty="0" smtClean="0"/>
              <a:t>evaporators </a:t>
            </a:r>
            <a:r>
              <a:rPr lang="en-US" sz="6100" dirty="0"/>
              <a:t>and the </a:t>
            </a:r>
            <a:endParaRPr lang="en-US" sz="6100" dirty="0" smtClean="0"/>
          </a:p>
          <a:p>
            <a:r>
              <a:rPr lang="en-US" sz="6100" dirty="0" smtClean="0"/>
              <a:t>resulting </a:t>
            </a:r>
          </a:p>
          <a:p>
            <a:r>
              <a:rPr lang="en-US" sz="6100" dirty="0" smtClean="0"/>
              <a:t>drop </a:t>
            </a:r>
            <a:r>
              <a:rPr lang="en-US" sz="6100" dirty="0"/>
              <a:t>in pH causes </a:t>
            </a:r>
            <a:r>
              <a:rPr lang="en-US" sz="6100" dirty="0" smtClean="0"/>
              <a:t>sucrose </a:t>
            </a:r>
          </a:p>
          <a:p>
            <a:r>
              <a:rPr lang="en-US" sz="6100" dirty="0" smtClean="0"/>
              <a:t>inversion</a:t>
            </a:r>
            <a:r>
              <a:rPr lang="en-US" sz="61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53827044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546113" y="2209800"/>
            <a:ext cx="8597887" cy="2597355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8100" b="1" u="sng" dirty="0"/>
              <a:t>WHAT IS SUGAR </a:t>
            </a:r>
            <a:endParaRPr lang="en-US" sz="8100" b="1" u="sng" dirty="0" smtClean="0"/>
          </a:p>
          <a:p>
            <a:r>
              <a:rPr lang="en-US" sz="8100" b="1" u="sng" dirty="0" smtClean="0"/>
              <a:t>INVERSION</a:t>
            </a:r>
            <a:r>
              <a:rPr lang="en-US" sz="8100" b="1" dirty="0"/>
              <a:t>?</a:t>
            </a:r>
            <a:endParaRPr lang="en-US" sz="8100" dirty="0"/>
          </a:p>
        </p:txBody>
      </p:sp>
    </p:spTree>
    <p:extLst>
      <p:ext uri="{BB962C8B-B14F-4D97-AF65-F5344CB8AC3E}">
        <p14:creationId xmlns:p14="http://schemas.microsoft.com/office/powerpoint/2010/main" val="3204921993"/>
      </p:ext>
    </p:extLst>
  </p:cSld>
  <p:clrMapOvr>
    <a:masterClrMapping/>
  </p:clrMapOvr>
  <p:transition>
    <p:wipe dir="r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335280" y="631858"/>
            <a:ext cx="8503920" cy="592134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 smtClean="0"/>
              <a:t>Sucrose is a Disaccharide of </a:t>
            </a:r>
          </a:p>
          <a:p>
            <a:pPr algn="ctr"/>
            <a:r>
              <a:rPr lang="en-US" sz="5400" dirty="0" smtClean="0"/>
              <a:t>combined glucose and </a:t>
            </a:r>
          </a:p>
          <a:p>
            <a:pPr algn="ctr"/>
            <a:r>
              <a:rPr lang="en-US" sz="5400" dirty="0" smtClean="0"/>
              <a:t>fructose, having chemical </a:t>
            </a:r>
          </a:p>
          <a:p>
            <a:pPr algn="ctr"/>
            <a:r>
              <a:rPr lang="en-US" sz="5400" dirty="0" smtClean="0"/>
              <a:t>formula C12 H22 O11. </a:t>
            </a:r>
          </a:p>
          <a:p>
            <a:pPr algn="ctr"/>
            <a:r>
              <a:rPr lang="en-US" sz="5400" dirty="0" smtClean="0"/>
              <a:t>The </a:t>
            </a:r>
            <a:r>
              <a:rPr lang="en-US" sz="5400" dirty="0"/>
              <a:t>hydrolysis of sucrose </a:t>
            </a:r>
            <a:endParaRPr lang="en-US" sz="5400" dirty="0" smtClean="0"/>
          </a:p>
          <a:p>
            <a:pPr algn="ctr"/>
            <a:r>
              <a:rPr lang="en-US" sz="5400" dirty="0" smtClean="0"/>
              <a:t>is </a:t>
            </a:r>
            <a:r>
              <a:rPr lang="en-US" sz="5400" dirty="0"/>
              <a:t>presented in the following </a:t>
            </a:r>
            <a:endParaRPr lang="en-US" sz="5400" dirty="0" smtClean="0"/>
          </a:p>
          <a:p>
            <a:pPr algn="ctr"/>
            <a:r>
              <a:rPr lang="en-US" sz="5400" dirty="0" smtClean="0"/>
              <a:t>chemical </a:t>
            </a:r>
            <a:r>
              <a:rPr lang="en-US" sz="5400" dirty="0"/>
              <a:t>reaction.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9266955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1600200"/>
            <a:ext cx="8503920" cy="384359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0862075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13657"/>
            <a:ext cx="9404838" cy="5644343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4000" dirty="0"/>
              <a:t>The following figure describes </a:t>
            </a:r>
            <a:endParaRPr lang="en-US" sz="4000" dirty="0" smtClean="0"/>
          </a:p>
          <a:p>
            <a:pPr algn="ctr"/>
            <a:r>
              <a:rPr lang="en-US" sz="4000" dirty="0" smtClean="0"/>
              <a:t>the </a:t>
            </a:r>
            <a:r>
              <a:rPr lang="en-US" sz="4000" dirty="0"/>
              <a:t>mechanism of this hydrolysis </a:t>
            </a:r>
            <a:endParaRPr lang="en-US" sz="4000" dirty="0" smtClean="0"/>
          </a:p>
          <a:p>
            <a:pPr algn="ctr"/>
            <a:r>
              <a:rPr lang="en-US" sz="4000" dirty="0" smtClean="0"/>
              <a:t>reaction</a:t>
            </a:r>
            <a:r>
              <a:rPr lang="en-US" sz="4000" dirty="0"/>
              <a:t>. The structure of the </a:t>
            </a:r>
            <a:endParaRPr lang="en-US" sz="4000" dirty="0" smtClean="0"/>
          </a:p>
          <a:p>
            <a:pPr algn="ctr"/>
            <a:r>
              <a:rPr lang="en-US" sz="4000" dirty="0" smtClean="0"/>
              <a:t>Disaccharide sucrose molecule </a:t>
            </a:r>
            <a:r>
              <a:rPr lang="en-US" sz="4000" dirty="0"/>
              <a:t>shows the </a:t>
            </a:r>
            <a:endParaRPr lang="en-US" sz="4000" dirty="0" smtClean="0"/>
          </a:p>
          <a:p>
            <a:pPr algn="ctr"/>
            <a:r>
              <a:rPr lang="en-US" sz="4000" dirty="0" smtClean="0"/>
              <a:t>monosaccharide </a:t>
            </a:r>
            <a:r>
              <a:rPr lang="en-US" sz="4000" dirty="0"/>
              <a:t>units </a:t>
            </a:r>
            <a:r>
              <a:rPr lang="en-US" sz="4000" dirty="0" smtClean="0"/>
              <a:t>of </a:t>
            </a:r>
          </a:p>
          <a:p>
            <a:pPr algn="ctr"/>
            <a:r>
              <a:rPr lang="en-US" sz="4000" dirty="0" smtClean="0"/>
              <a:t>glucose </a:t>
            </a:r>
            <a:r>
              <a:rPr lang="en-US" sz="4000" dirty="0"/>
              <a:t>and fructose </a:t>
            </a:r>
            <a:r>
              <a:rPr lang="en-US" sz="4000" dirty="0" smtClean="0"/>
              <a:t>combined </a:t>
            </a:r>
          </a:p>
          <a:p>
            <a:pPr algn="ctr"/>
            <a:r>
              <a:rPr lang="en-US" sz="4000" dirty="0" smtClean="0"/>
              <a:t>by the </a:t>
            </a:r>
            <a:r>
              <a:rPr lang="en-US" sz="4000" dirty="0"/>
              <a:t>central oxygen atom, </a:t>
            </a:r>
            <a:endParaRPr lang="en-US" sz="4000" dirty="0" smtClean="0"/>
          </a:p>
          <a:p>
            <a:pPr algn="ctr"/>
            <a:r>
              <a:rPr lang="en-US" sz="4000" dirty="0" smtClean="0"/>
              <a:t>glucose </a:t>
            </a:r>
            <a:r>
              <a:rPr lang="en-US" sz="4000" dirty="0"/>
              <a:t>on the left and </a:t>
            </a:r>
            <a:r>
              <a:rPr lang="en-US" sz="4000" dirty="0" smtClean="0"/>
              <a:t>fructose </a:t>
            </a:r>
          </a:p>
          <a:p>
            <a:pPr algn="ctr"/>
            <a:r>
              <a:rPr lang="en-US" sz="4000" dirty="0" smtClean="0"/>
              <a:t>on </a:t>
            </a:r>
            <a:r>
              <a:rPr lang="en-US" sz="4000" dirty="0"/>
              <a:t>the right.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217694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9080" y="175260"/>
            <a:ext cx="8503920" cy="63779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113077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5892" y="936658"/>
            <a:ext cx="8938108" cy="592134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Sucrose inversion occurs by </a:t>
            </a:r>
            <a:endParaRPr lang="en-US" sz="5400" dirty="0" smtClean="0"/>
          </a:p>
          <a:p>
            <a:pPr algn="ctr"/>
            <a:r>
              <a:rPr lang="en-US" sz="5400" dirty="0" smtClean="0"/>
              <a:t>splitting </a:t>
            </a:r>
            <a:r>
              <a:rPr lang="en-US" sz="5400" dirty="0"/>
              <a:t>this disaccharide </a:t>
            </a:r>
            <a:endParaRPr lang="en-US" sz="5400" dirty="0" smtClean="0"/>
          </a:p>
          <a:p>
            <a:pPr algn="ctr"/>
            <a:r>
              <a:rPr lang="en-US" sz="5400" dirty="0" smtClean="0"/>
              <a:t>into its components glucose </a:t>
            </a:r>
          </a:p>
          <a:p>
            <a:pPr algn="ctr"/>
            <a:r>
              <a:rPr lang="en-US" sz="5400" dirty="0" smtClean="0"/>
              <a:t>and fructose</a:t>
            </a:r>
            <a:r>
              <a:rPr lang="en-US" sz="5400" dirty="0"/>
              <a:t>. Inverted </a:t>
            </a:r>
            <a:r>
              <a:rPr lang="en-US" sz="5400" dirty="0" smtClean="0"/>
              <a:t>sugar </a:t>
            </a:r>
          </a:p>
          <a:p>
            <a:pPr algn="ctr"/>
            <a:r>
              <a:rPr lang="en-US" sz="5400" dirty="0" smtClean="0"/>
              <a:t>has a high </a:t>
            </a:r>
            <a:r>
              <a:rPr lang="en-US" sz="5400" dirty="0"/>
              <a:t>affinity </a:t>
            </a:r>
            <a:r>
              <a:rPr lang="en-US" sz="5400" dirty="0" smtClean="0"/>
              <a:t>with </a:t>
            </a:r>
            <a:r>
              <a:rPr lang="en-US" sz="5400" dirty="0"/>
              <a:t>water </a:t>
            </a:r>
            <a:endParaRPr lang="en-US" sz="5400" dirty="0" smtClean="0"/>
          </a:p>
          <a:p>
            <a:pPr algn="ctr"/>
            <a:r>
              <a:rPr lang="en-US" sz="5400" dirty="0" smtClean="0"/>
              <a:t>and is </a:t>
            </a:r>
            <a:r>
              <a:rPr lang="en-US" sz="5400" dirty="0"/>
              <a:t>the </a:t>
            </a:r>
            <a:r>
              <a:rPr lang="en-US" sz="5400" dirty="0" smtClean="0"/>
              <a:t>cause </a:t>
            </a:r>
            <a:r>
              <a:rPr lang="en-US" sz="5400" dirty="0"/>
              <a:t>of making </a:t>
            </a:r>
            <a:endParaRPr lang="en-US" sz="5400" dirty="0" smtClean="0"/>
          </a:p>
          <a:p>
            <a:pPr algn="ctr"/>
            <a:r>
              <a:rPr lang="en-US" sz="5400" dirty="0" smtClean="0"/>
              <a:t>products </a:t>
            </a:r>
            <a:r>
              <a:rPr lang="en-US" sz="5400" dirty="0"/>
              <a:t>retains moisture.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504318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38200" y="1676400"/>
            <a:ext cx="7612840" cy="3428352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pPr algn="ctr"/>
            <a:r>
              <a:rPr lang="en-US" sz="5400" dirty="0" smtClean="0">
                <a:ln w="25400" cmpd="sng">
                  <a:solidFill>
                    <a:schemeClr val="tx1"/>
                  </a:solidFill>
                  <a:prstDash val="solid"/>
                </a:ln>
              </a:rPr>
              <a:t>Sucrose inversion is strongly dependent on pH, temperature and solid content.</a:t>
            </a:r>
            <a:endParaRPr lang="en-US" sz="5400" dirty="0">
              <a:ln w="25400" cmpd="sng">
                <a:solidFill>
                  <a:schemeClr val="tx1"/>
                </a:solidFill>
                <a:prstDash val="solid"/>
              </a:ln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33592" y="936658"/>
            <a:ext cx="8910408" cy="592134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5400" dirty="0"/>
              <a:t>Increasing solid content </a:t>
            </a:r>
            <a:endParaRPr lang="en-US" sz="5400" dirty="0" smtClean="0"/>
          </a:p>
          <a:p>
            <a:r>
              <a:rPr lang="en-US" sz="5400" dirty="0" smtClean="0"/>
              <a:t>(</a:t>
            </a:r>
            <a:r>
              <a:rPr lang="en-US" sz="5400" dirty="0"/>
              <a:t>lime juice), </a:t>
            </a:r>
            <a:endParaRPr lang="en-US" sz="5400" dirty="0" smtClean="0"/>
          </a:p>
          <a:p>
            <a:r>
              <a:rPr lang="en-US" sz="5400" dirty="0" smtClean="0"/>
              <a:t>pH</a:t>
            </a:r>
            <a:r>
              <a:rPr lang="en-US" sz="5400" dirty="0"/>
              <a:t>, and temperature during </a:t>
            </a:r>
            <a:endParaRPr lang="en-US" sz="5400" dirty="0" smtClean="0"/>
          </a:p>
          <a:p>
            <a:r>
              <a:rPr lang="en-US" sz="5400" dirty="0" smtClean="0"/>
              <a:t>both heating </a:t>
            </a:r>
            <a:r>
              <a:rPr lang="en-US" sz="5400" dirty="0"/>
              <a:t>and storage at </a:t>
            </a:r>
            <a:endParaRPr lang="en-US" sz="5400" dirty="0" smtClean="0"/>
          </a:p>
          <a:p>
            <a:r>
              <a:rPr lang="en-US" sz="5400" dirty="0" smtClean="0"/>
              <a:t>room temperature</a:t>
            </a:r>
            <a:r>
              <a:rPr lang="en-US" sz="5400" dirty="0"/>
              <a:t>, increases </a:t>
            </a:r>
            <a:endParaRPr lang="en-US" sz="5400" dirty="0" smtClean="0"/>
          </a:p>
          <a:p>
            <a:r>
              <a:rPr lang="en-US" sz="5400" dirty="0" smtClean="0"/>
              <a:t>the </a:t>
            </a:r>
            <a:r>
              <a:rPr lang="en-US" sz="5400" dirty="0"/>
              <a:t>rate </a:t>
            </a:r>
            <a:endParaRPr lang="en-US" sz="5400" dirty="0" smtClean="0"/>
          </a:p>
          <a:p>
            <a:r>
              <a:rPr lang="en-US" sz="5400" dirty="0" smtClean="0"/>
              <a:t>of </a:t>
            </a:r>
            <a:r>
              <a:rPr lang="en-US" sz="5400" dirty="0"/>
              <a:t>sucrose inversion.</a:t>
            </a:r>
          </a:p>
        </p:txBody>
      </p:sp>
    </p:spTree>
    <p:extLst>
      <p:ext uri="{BB962C8B-B14F-4D97-AF65-F5344CB8AC3E}">
        <p14:creationId xmlns:p14="http://schemas.microsoft.com/office/powerpoint/2010/main" val="153158316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85801" y="1295401"/>
            <a:ext cx="8151674" cy="4474793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6100" b="1" u="sng" dirty="0"/>
              <a:t>THE FALLING FILM </a:t>
            </a:r>
            <a:endParaRPr lang="en-US" sz="6100" b="1" u="sng" dirty="0" smtClean="0"/>
          </a:p>
          <a:p>
            <a:r>
              <a:rPr lang="en-US" sz="6100" b="1" u="sng" dirty="0" smtClean="0"/>
              <a:t>EVAPORATOR </a:t>
            </a:r>
            <a:r>
              <a:rPr lang="en-US" sz="6100" b="1" u="sng" dirty="0"/>
              <a:t>(FFE):</a:t>
            </a:r>
            <a:endParaRPr lang="en-US" sz="6100" dirty="0"/>
          </a:p>
          <a:p>
            <a:r>
              <a:rPr lang="en-US" sz="5400" dirty="0"/>
              <a:t>This popular evaporator is </a:t>
            </a:r>
            <a:endParaRPr lang="en-US" sz="5400" dirty="0" smtClean="0"/>
          </a:p>
          <a:p>
            <a:r>
              <a:rPr lang="en-US" sz="5400" dirty="0" smtClean="0"/>
              <a:t>being </a:t>
            </a:r>
            <a:r>
              <a:rPr lang="en-US" sz="5400" dirty="0"/>
              <a:t>considered by many </a:t>
            </a:r>
            <a:endParaRPr lang="en-US" sz="5400" dirty="0" smtClean="0"/>
          </a:p>
          <a:p>
            <a:r>
              <a:rPr lang="en-US" sz="5400" dirty="0" smtClean="0"/>
              <a:t>sugar </a:t>
            </a:r>
            <a:r>
              <a:rPr lang="en-US" sz="5400" dirty="0"/>
              <a:t>industries.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78648621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2"/>
            <a:ext cx="8503920" cy="5521233"/>
          </a:xfrm>
          <a:prstGeom prst="rect">
            <a:avLst/>
          </a:prstGeom>
        </p:spPr>
        <p:txBody>
          <a:bodyPr wrap="square" lIns="103356" tIns="51678" rIns="103356" bIns="51678">
            <a:spAutoFit/>
          </a:bodyPr>
          <a:lstStyle/>
          <a:p>
            <a:pPr algn="ctr"/>
            <a:r>
              <a:rPr lang="en-US" sz="8800" dirty="0" smtClean="0"/>
              <a:t>INVERSION </a:t>
            </a:r>
          </a:p>
          <a:p>
            <a:pPr algn="ctr"/>
            <a:r>
              <a:rPr lang="en-US" sz="8800" dirty="0" smtClean="0"/>
              <a:t> LOSSES </a:t>
            </a:r>
          </a:p>
          <a:p>
            <a:pPr algn="ctr"/>
            <a:r>
              <a:rPr lang="en-US" sz="8800" dirty="0" smtClean="0"/>
              <a:t>IN </a:t>
            </a:r>
          </a:p>
          <a:p>
            <a:pPr algn="ctr"/>
            <a:r>
              <a:rPr lang="en-US" sz="8800" dirty="0" smtClean="0"/>
              <a:t>EVAPORATORS</a:t>
            </a:r>
            <a:endParaRPr lang="en-US" sz="8800" dirty="0"/>
          </a:p>
        </p:txBody>
      </p:sp>
    </p:spTree>
    <p:extLst>
      <p:ext uri="{BB962C8B-B14F-4D97-AF65-F5344CB8AC3E}">
        <p14:creationId xmlns:p14="http://schemas.microsoft.com/office/powerpoint/2010/main" val="28927797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6702" y="936658"/>
            <a:ext cx="8787298" cy="592134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In this type, the juice travels </a:t>
            </a:r>
            <a:endParaRPr lang="en-US" sz="5400" dirty="0" smtClean="0"/>
          </a:p>
          <a:p>
            <a:pPr algn="ctr"/>
            <a:r>
              <a:rPr lang="en-US" sz="5400" dirty="0" smtClean="0"/>
              <a:t>from </a:t>
            </a:r>
            <a:r>
              <a:rPr lang="en-US" sz="5400" dirty="0"/>
              <a:t>top to the bottom and </a:t>
            </a:r>
            <a:endParaRPr lang="en-US" sz="5400" dirty="0" smtClean="0"/>
          </a:p>
          <a:p>
            <a:pPr algn="ctr"/>
            <a:r>
              <a:rPr lang="en-US" sz="5400" dirty="0" smtClean="0"/>
              <a:t>as </a:t>
            </a:r>
            <a:r>
              <a:rPr lang="en-US" sz="5400" dirty="0"/>
              <a:t>it descends, it takes the </a:t>
            </a:r>
            <a:endParaRPr lang="en-US" sz="5400" dirty="0" smtClean="0"/>
          </a:p>
          <a:p>
            <a:pPr algn="ctr"/>
            <a:r>
              <a:rPr lang="en-US" sz="5400" dirty="0" smtClean="0"/>
              <a:t>entrained </a:t>
            </a:r>
            <a:r>
              <a:rPr lang="en-US" sz="5400" dirty="0"/>
              <a:t>vapour along with </a:t>
            </a:r>
            <a:endParaRPr lang="en-US" sz="5400" dirty="0" smtClean="0"/>
          </a:p>
          <a:p>
            <a:pPr algn="ctr"/>
            <a:r>
              <a:rPr lang="en-US" sz="5400" dirty="0" smtClean="0"/>
              <a:t>it </a:t>
            </a:r>
            <a:r>
              <a:rPr lang="en-US" sz="5400" dirty="0"/>
              <a:t>to a lower chamber, where </a:t>
            </a:r>
            <a:endParaRPr lang="en-US" sz="5400" dirty="0" smtClean="0"/>
          </a:p>
          <a:p>
            <a:pPr algn="ctr"/>
            <a:r>
              <a:rPr lang="en-US" sz="5400" dirty="0" smtClean="0"/>
              <a:t>the </a:t>
            </a:r>
            <a:r>
              <a:rPr lang="en-US" sz="5400" dirty="0"/>
              <a:t>vapour and liquid </a:t>
            </a:r>
            <a:r>
              <a:rPr lang="en-US" sz="5400" dirty="0" smtClean="0"/>
              <a:t>are </a:t>
            </a:r>
          </a:p>
          <a:p>
            <a:pPr algn="ctr"/>
            <a:r>
              <a:rPr lang="en-US" sz="5400" dirty="0" smtClean="0"/>
              <a:t>separated</a:t>
            </a:r>
            <a:r>
              <a:rPr lang="en-US" sz="5400" dirty="0"/>
              <a:t>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600725347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87681" y="1265596"/>
            <a:ext cx="9005241" cy="342835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5400" dirty="0"/>
              <a:t>The falling film evaporators </a:t>
            </a:r>
            <a:endParaRPr lang="en-US" sz="5400" dirty="0" smtClean="0"/>
          </a:p>
          <a:p>
            <a:r>
              <a:rPr lang="en-US" sz="5400" dirty="0" smtClean="0"/>
              <a:t>have </a:t>
            </a:r>
            <a:r>
              <a:rPr lang="en-US" sz="5400" dirty="0"/>
              <a:t>many advantages over </a:t>
            </a:r>
            <a:endParaRPr lang="en-US" sz="5400" dirty="0" smtClean="0"/>
          </a:p>
          <a:p>
            <a:r>
              <a:rPr lang="en-US" sz="5400" dirty="0" smtClean="0"/>
              <a:t>the </a:t>
            </a:r>
            <a:r>
              <a:rPr lang="en-US" sz="5400" dirty="0"/>
              <a:t>conventional evaporators </a:t>
            </a:r>
            <a:endParaRPr lang="en-US" sz="5400" dirty="0" smtClean="0"/>
          </a:p>
          <a:p>
            <a:r>
              <a:rPr lang="en-US" sz="5400" dirty="0" smtClean="0"/>
              <a:t>as </a:t>
            </a:r>
            <a:r>
              <a:rPr lang="en-US" sz="5400" dirty="0"/>
              <a:t>below; </a:t>
            </a:r>
          </a:p>
        </p:txBody>
      </p:sp>
    </p:spTree>
    <p:extLst>
      <p:ext uri="{BB962C8B-B14F-4D97-AF65-F5344CB8AC3E}">
        <p14:creationId xmlns:p14="http://schemas.microsoft.com/office/powerpoint/2010/main" val="90609989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44325"/>
            <a:ext cx="9144000" cy="6013675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pPr marL="914400" lvl="0" indent="-914400">
              <a:buFont typeface="Wingdings" pitchFamily="2" charset="2"/>
              <a:buChar char="Ø"/>
            </a:pPr>
            <a:r>
              <a:rPr lang="en-US" sz="4800" dirty="0" smtClean="0"/>
              <a:t>The </a:t>
            </a:r>
            <a:r>
              <a:rPr lang="en-US" sz="4800" dirty="0"/>
              <a:t>FFE's have better heat </a:t>
            </a:r>
            <a:endParaRPr lang="en-US" sz="4800" dirty="0" smtClean="0"/>
          </a:p>
          <a:p>
            <a:pPr lvl="0"/>
            <a:r>
              <a:rPr lang="en-US" sz="4800" dirty="0" smtClean="0"/>
              <a:t>transfer</a:t>
            </a:r>
            <a:r>
              <a:rPr lang="en-US" sz="4800" dirty="0"/>
              <a:t>, as there is no </a:t>
            </a:r>
            <a:endParaRPr lang="en-US" sz="4800" dirty="0" smtClean="0"/>
          </a:p>
          <a:p>
            <a:pPr lvl="0"/>
            <a:r>
              <a:rPr lang="en-US" sz="4800" dirty="0" smtClean="0"/>
              <a:t>elevation in </a:t>
            </a:r>
            <a:r>
              <a:rPr lang="en-US" sz="4800" dirty="0"/>
              <a:t>boiling point due </a:t>
            </a:r>
            <a:endParaRPr lang="en-US" sz="4800" dirty="0" smtClean="0"/>
          </a:p>
          <a:p>
            <a:pPr lvl="0"/>
            <a:r>
              <a:rPr lang="en-US" sz="4800" dirty="0" smtClean="0"/>
              <a:t>to hydrostatic pressure.</a:t>
            </a:r>
          </a:p>
          <a:p>
            <a:pPr lvl="0">
              <a:buFont typeface="Wingdings" pitchFamily="2" charset="2"/>
              <a:buChar char="Ø"/>
            </a:pPr>
            <a:r>
              <a:rPr lang="en-US" sz="4800" dirty="0" smtClean="0"/>
              <a:t> Due </a:t>
            </a:r>
            <a:r>
              <a:rPr lang="en-US" sz="4800" dirty="0"/>
              <a:t>to </a:t>
            </a:r>
            <a:r>
              <a:rPr lang="en-US" sz="4800" dirty="0" smtClean="0"/>
              <a:t>short </a:t>
            </a:r>
            <a:r>
              <a:rPr lang="en-US" sz="4800" dirty="0"/>
              <a:t>contact time of </a:t>
            </a:r>
            <a:r>
              <a:rPr lang="en-US" sz="4800" dirty="0" smtClean="0"/>
              <a:t>juice and </a:t>
            </a:r>
            <a:r>
              <a:rPr lang="en-US" sz="4800" dirty="0"/>
              <a:t>steam, high </a:t>
            </a:r>
            <a:r>
              <a:rPr lang="en-US" sz="4800" dirty="0" smtClean="0"/>
              <a:t>pressure and temperature </a:t>
            </a:r>
            <a:r>
              <a:rPr lang="en-US" sz="4800" dirty="0"/>
              <a:t>steam can </a:t>
            </a:r>
            <a:r>
              <a:rPr lang="en-US" sz="4800" dirty="0" smtClean="0"/>
              <a:t>be </a:t>
            </a:r>
          </a:p>
          <a:p>
            <a:pPr lvl="0"/>
            <a:r>
              <a:rPr lang="en-US" sz="4800" dirty="0" smtClean="0"/>
              <a:t>used</a:t>
            </a:r>
            <a:r>
              <a:rPr lang="en-US" sz="4800" dirty="0"/>
              <a:t>. </a:t>
            </a:r>
          </a:p>
        </p:txBody>
      </p:sp>
    </p:spTree>
    <p:extLst>
      <p:ext uri="{BB962C8B-B14F-4D97-AF65-F5344CB8AC3E}">
        <p14:creationId xmlns:p14="http://schemas.microsoft.com/office/powerpoint/2010/main" val="173813413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24535" y="1676400"/>
            <a:ext cx="8843530" cy="342835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lvl="0">
              <a:buFont typeface="Wingdings" pitchFamily="2" charset="2"/>
              <a:buChar char="Ø"/>
            </a:pPr>
            <a:r>
              <a:rPr lang="en-US" sz="5400" dirty="0" smtClean="0"/>
              <a:t>Using </a:t>
            </a:r>
            <a:r>
              <a:rPr lang="en-US" sz="5400" dirty="0"/>
              <a:t>vapour of all the </a:t>
            </a:r>
            <a:endParaRPr lang="en-US" sz="5400" dirty="0" smtClean="0"/>
          </a:p>
          <a:p>
            <a:pPr lvl="0"/>
            <a:r>
              <a:rPr lang="en-US" sz="5400" dirty="0" smtClean="0"/>
              <a:t>effects</a:t>
            </a:r>
            <a:r>
              <a:rPr lang="en-US" sz="5400" dirty="0"/>
              <a:t>, </a:t>
            </a:r>
            <a:r>
              <a:rPr lang="en-US" sz="5400" dirty="0" smtClean="0"/>
              <a:t>steam </a:t>
            </a:r>
            <a:r>
              <a:rPr lang="en-US" sz="5400" dirty="0"/>
              <a:t>consumption </a:t>
            </a:r>
            <a:endParaRPr lang="en-US" sz="5400" dirty="0" smtClean="0"/>
          </a:p>
          <a:p>
            <a:pPr lvl="0"/>
            <a:r>
              <a:rPr lang="en-US" sz="5400" dirty="0" smtClean="0"/>
              <a:t>can </a:t>
            </a:r>
            <a:r>
              <a:rPr lang="en-US" sz="5400" dirty="0"/>
              <a:t>be </a:t>
            </a:r>
            <a:r>
              <a:rPr lang="en-US" sz="5400" dirty="0" smtClean="0"/>
              <a:t>reduced </a:t>
            </a:r>
            <a:r>
              <a:rPr lang="en-US" sz="5400" dirty="0"/>
              <a:t>to maximum </a:t>
            </a:r>
            <a:endParaRPr lang="en-US" sz="5400" dirty="0" smtClean="0"/>
          </a:p>
          <a:p>
            <a:pPr lvl="0"/>
            <a:r>
              <a:rPr lang="en-US" sz="5400" dirty="0" smtClean="0"/>
              <a:t>level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374127095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936658"/>
            <a:ext cx="8111663" cy="592134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5400" dirty="0" smtClean="0"/>
              <a:t> The </a:t>
            </a:r>
            <a:r>
              <a:rPr lang="en-US" sz="5400" dirty="0"/>
              <a:t>design of </a:t>
            </a:r>
            <a:endParaRPr lang="en-US" sz="5400" dirty="0" smtClean="0"/>
          </a:p>
          <a:p>
            <a:pPr algn="ctr"/>
            <a:r>
              <a:rPr lang="en-US" sz="5400" dirty="0" smtClean="0"/>
              <a:t>the </a:t>
            </a:r>
            <a:r>
              <a:rPr lang="en-US" sz="5400" dirty="0"/>
              <a:t>evaporators </a:t>
            </a:r>
            <a:endParaRPr lang="en-US" sz="5400" dirty="0" smtClean="0"/>
          </a:p>
          <a:p>
            <a:pPr algn="ctr"/>
            <a:r>
              <a:rPr lang="en-US" sz="5400" dirty="0" smtClean="0"/>
              <a:t>is </a:t>
            </a:r>
            <a:r>
              <a:rPr lang="en-US" sz="5400" dirty="0"/>
              <a:t>such that, the juice is in </a:t>
            </a:r>
            <a:endParaRPr lang="en-US" sz="5400" dirty="0" smtClean="0"/>
          </a:p>
          <a:p>
            <a:pPr algn="ctr"/>
            <a:r>
              <a:rPr lang="en-US" sz="5400" dirty="0" smtClean="0"/>
              <a:t>contact </a:t>
            </a:r>
            <a:r>
              <a:rPr lang="en-US" sz="5400" dirty="0"/>
              <a:t>with the heating </a:t>
            </a:r>
            <a:endParaRPr lang="en-US" sz="5400" dirty="0" smtClean="0"/>
          </a:p>
          <a:p>
            <a:pPr algn="ctr"/>
            <a:r>
              <a:rPr lang="en-US" sz="5400" dirty="0" smtClean="0"/>
              <a:t>surface in </a:t>
            </a:r>
            <a:r>
              <a:rPr lang="en-US" sz="5400" dirty="0"/>
              <a:t>a thin layer over </a:t>
            </a:r>
            <a:endParaRPr lang="en-US" sz="5400" dirty="0" smtClean="0"/>
          </a:p>
          <a:p>
            <a:pPr algn="ctr"/>
            <a:r>
              <a:rPr lang="en-US" sz="5400" dirty="0" smtClean="0"/>
              <a:t>the </a:t>
            </a:r>
            <a:r>
              <a:rPr lang="en-US" sz="5400" dirty="0"/>
              <a:t>length </a:t>
            </a:r>
            <a:r>
              <a:rPr lang="en-US" sz="5400" dirty="0" smtClean="0"/>
              <a:t>of </a:t>
            </a:r>
            <a:r>
              <a:rPr lang="en-US" sz="5400" dirty="0"/>
              <a:t>the heating </a:t>
            </a:r>
            <a:endParaRPr lang="en-US" sz="5400" dirty="0" smtClean="0"/>
          </a:p>
          <a:p>
            <a:pPr algn="ctr"/>
            <a:r>
              <a:rPr lang="en-US" sz="5400" dirty="0" smtClean="0"/>
              <a:t>surface</a:t>
            </a:r>
            <a:r>
              <a:rPr lang="en-US" sz="5400" dirty="0"/>
              <a:t>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547144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936658"/>
            <a:ext cx="8510747" cy="592134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So the vapour </a:t>
            </a:r>
            <a:r>
              <a:rPr lang="en-US" sz="5400" dirty="0" smtClean="0"/>
              <a:t>is </a:t>
            </a:r>
            <a:r>
              <a:rPr lang="en-US" sz="5400" dirty="0"/>
              <a:t>entrained </a:t>
            </a:r>
            <a:endParaRPr lang="en-US" sz="5400" dirty="0" smtClean="0"/>
          </a:p>
          <a:p>
            <a:pPr algn="ctr"/>
            <a:r>
              <a:rPr lang="en-US" sz="5400" dirty="0" smtClean="0"/>
              <a:t>with the </a:t>
            </a:r>
            <a:r>
              <a:rPr lang="en-US" sz="5400" dirty="0"/>
              <a:t>juice </a:t>
            </a:r>
            <a:r>
              <a:rPr lang="en-US" sz="5400" dirty="0" smtClean="0"/>
              <a:t>filling </a:t>
            </a:r>
            <a:r>
              <a:rPr lang="en-US" sz="5400" dirty="0"/>
              <a:t>the </a:t>
            </a:r>
            <a:endParaRPr lang="en-US" sz="5400" dirty="0" smtClean="0"/>
          </a:p>
          <a:p>
            <a:pPr algn="ctr"/>
            <a:r>
              <a:rPr lang="en-US" sz="5400" dirty="0" smtClean="0"/>
              <a:t>interior </a:t>
            </a:r>
            <a:r>
              <a:rPr lang="en-US" sz="5400" dirty="0"/>
              <a:t>of </a:t>
            </a:r>
            <a:r>
              <a:rPr lang="en-US" sz="5400" dirty="0" smtClean="0"/>
              <a:t>the </a:t>
            </a:r>
            <a:r>
              <a:rPr lang="en-US" sz="5400" dirty="0"/>
              <a:t>tube. </a:t>
            </a:r>
            <a:r>
              <a:rPr lang="en-US" sz="5400" dirty="0" smtClean="0"/>
              <a:t>This </a:t>
            </a:r>
          </a:p>
          <a:p>
            <a:pPr algn="ctr"/>
            <a:r>
              <a:rPr lang="en-US" sz="5400" dirty="0" smtClean="0"/>
              <a:t>avoids </a:t>
            </a:r>
            <a:r>
              <a:rPr lang="en-US" sz="5400" dirty="0"/>
              <a:t>the vapour </a:t>
            </a:r>
            <a:r>
              <a:rPr lang="en-US" sz="5400" dirty="0" smtClean="0"/>
              <a:t>bubble </a:t>
            </a:r>
          </a:p>
          <a:p>
            <a:pPr algn="ctr"/>
            <a:r>
              <a:rPr lang="en-US" sz="5400" dirty="0" smtClean="0"/>
              <a:t>obstruction</a:t>
            </a:r>
            <a:r>
              <a:rPr lang="en-US" sz="5400" dirty="0"/>
              <a:t>, which </a:t>
            </a:r>
            <a:r>
              <a:rPr lang="en-US" sz="5400" dirty="0" smtClean="0"/>
              <a:t>is </a:t>
            </a:r>
          </a:p>
          <a:p>
            <a:pPr algn="ctr"/>
            <a:r>
              <a:rPr lang="en-US" sz="5400" dirty="0" smtClean="0"/>
              <a:t>present </a:t>
            </a:r>
            <a:r>
              <a:rPr lang="en-US" sz="5400" dirty="0"/>
              <a:t>in </a:t>
            </a:r>
            <a:r>
              <a:rPr lang="en-US" sz="5400" dirty="0" smtClean="0"/>
              <a:t>the </a:t>
            </a:r>
            <a:r>
              <a:rPr lang="en-US" sz="5400" dirty="0"/>
              <a:t>conventional </a:t>
            </a:r>
            <a:endParaRPr lang="en-US" sz="5400" dirty="0" smtClean="0"/>
          </a:p>
          <a:p>
            <a:pPr algn="ctr"/>
            <a:r>
              <a:rPr lang="en-US" sz="5400" dirty="0" smtClean="0"/>
              <a:t>evaporator</a:t>
            </a:r>
            <a:r>
              <a:rPr lang="en-US" sz="5400" dirty="0"/>
              <a:t>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89784017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94762" y="659659"/>
            <a:ext cx="8849238" cy="6198341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Ramzan Sugar Mills Limited,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Chiniot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we got the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opportunity</a:t>
            </a: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install a pair of falling film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evaporators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(3000 M² + 3000 M²)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by the grace of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ALMIGHTY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ALLAH,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had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successful trial of about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days at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end of crushing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season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2010-2011.</a:t>
            </a:r>
          </a:p>
        </p:txBody>
      </p:sp>
    </p:spTree>
    <p:extLst>
      <p:ext uri="{BB962C8B-B14F-4D97-AF65-F5344CB8AC3E}">
        <p14:creationId xmlns:p14="http://schemas.microsoft.com/office/powerpoint/2010/main" val="80321039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86629" y="1219200"/>
            <a:ext cx="9057371" cy="4797958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61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At </a:t>
            </a:r>
            <a:r>
              <a:rPr lang="en-US" sz="61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that short time, </a:t>
            </a:r>
            <a:endParaRPr lang="en-US" sz="61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61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</a:t>
            </a:r>
            <a:r>
              <a:rPr lang="en-US" sz="61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deep </a:t>
            </a:r>
            <a:r>
              <a:rPr lang="en-US" sz="61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study </a:t>
            </a:r>
            <a:r>
              <a:rPr lang="en-US" sz="61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about all </a:t>
            </a:r>
            <a:endParaRPr lang="en-US" sz="61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61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</a:t>
            </a:r>
            <a:r>
              <a:rPr lang="en-US" sz="61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</a:t>
            </a:r>
            <a:r>
              <a:rPr lang="en-US" sz="61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features of </a:t>
            </a:r>
          </a:p>
          <a:p>
            <a:pPr algn="ctr"/>
            <a:r>
              <a:rPr lang="en-US" sz="61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falling film evaporator </a:t>
            </a:r>
          </a:p>
          <a:p>
            <a:pPr algn="ctr"/>
            <a:r>
              <a:rPr lang="en-US" sz="61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could </a:t>
            </a:r>
            <a:r>
              <a:rPr lang="en-US" sz="61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not be </a:t>
            </a:r>
            <a:r>
              <a:rPr lang="en-US" sz="61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conducted</a:t>
            </a:r>
            <a:r>
              <a:rPr lang="en-US" sz="61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234254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85854" y="990600"/>
            <a:ext cx="9229854" cy="527501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48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the season 2011-2012 the </a:t>
            </a:r>
            <a:endParaRPr lang="en-US" sz="48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falling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film evaporator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made </a:t>
            </a:r>
          </a:p>
          <a:p>
            <a:pPr algn="ctr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allowance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improving </a:t>
            </a:r>
          </a:p>
          <a:p>
            <a:pPr algn="ctr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evaporation scheme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a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Quint </a:t>
            </a:r>
          </a:p>
          <a:p>
            <a:pPr algn="ctr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Set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up,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giving rise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an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export </a:t>
            </a:r>
          </a:p>
          <a:p>
            <a:pPr algn="ctr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3-4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Megawatt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electricity </a:t>
            </a:r>
          </a:p>
          <a:p>
            <a:pPr algn="ctr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per hour.</a:t>
            </a:r>
            <a:endParaRPr lang="en-US" sz="4800" b="1" dirty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6415117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>
          <a:xfrm>
            <a:off x="685800" y="609600"/>
            <a:ext cx="7543800" cy="590931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2700">
                  <a:noFill/>
                  <a:prstDash val="solid"/>
                </a:ln>
                <a:solidFill>
                  <a:srgbClr val="FF0000"/>
                </a:solidFill>
                <a:effectLst>
                  <a:outerShdw blurRad="41275" dist="20320" dir="1800000" algn="tl" rotWithShape="0">
                    <a:srgbClr val="000000">
                      <a:alpha val="40000"/>
                    </a:srgbClr>
                  </a:outerShdw>
                </a:effectLst>
              </a:rPr>
              <a:t>But, sometimes, we have to blow steam. To condense excessive steam, now a 6 MW condensing/extraction turbine has been installed. </a:t>
            </a:r>
            <a:endParaRPr lang="en-US" sz="5400" b="1" cap="none" spc="0" dirty="0">
              <a:ln w="12700">
                <a:noFill/>
                <a:prstDash val="solid"/>
              </a:ln>
              <a:solidFill>
                <a:srgbClr val="FF0000"/>
              </a:solidFill>
              <a:effectLst>
                <a:outerShdw blurRad="41275" dist="20320" dir="1800000" algn="tl" rotWithShape="0">
                  <a:srgbClr val="000000">
                    <a:alpha val="40000"/>
                  </a:srgbClr>
                </a:out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503920" cy="7444836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pPr algn="just"/>
            <a:r>
              <a:rPr lang="en-US" sz="6100" dirty="0"/>
              <a:t> </a:t>
            </a:r>
            <a:r>
              <a:rPr lang="en-US" sz="6100" dirty="0" smtClean="0"/>
              <a:t>               </a:t>
            </a:r>
            <a:r>
              <a:rPr lang="en-US" sz="5400" b="1" u="sng" dirty="0" smtClean="0">
                <a:solidFill>
                  <a:srgbClr val="FF0000"/>
                </a:solidFill>
              </a:rPr>
              <a:t>AUTHOR</a:t>
            </a:r>
            <a:endParaRPr lang="en-US" sz="5400" dirty="0">
              <a:solidFill>
                <a:srgbClr val="FF0000"/>
              </a:solidFill>
            </a:endParaRPr>
          </a:p>
          <a:p>
            <a:pPr algn="ctr"/>
            <a:r>
              <a:rPr lang="en-US" sz="5400" b="1" dirty="0" smtClean="0"/>
              <a:t>                                                            </a:t>
            </a:r>
            <a:r>
              <a:rPr lang="en-US" sz="4400" b="1" dirty="0"/>
              <a:t>ENGR. MUHAMMAD AJMAL SIDDIQUI</a:t>
            </a:r>
            <a:endParaRPr lang="en-US" sz="4400" dirty="0"/>
          </a:p>
          <a:p>
            <a:r>
              <a:rPr lang="en-US" sz="4400" dirty="0"/>
              <a:t>                                                               </a:t>
            </a:r>
            <a:r>
              <a:rPr lang="en-US" sz="4400" b="1" dirty="0" smtClean="0"/>
              <a:t>M.B.A </a:t>
            </a:r>
            <a:r>
              <a:rPr lang="en-US" sz="4400" b="1" dirty="0"/>
              <a:t>(Finance),</a:t>
            </a:r>
            <a:r>
              <a:rPr lang="en-US" sz="4400" dirty="0"/>
              <a:t> </a:t>
            </a:r>
            <a:endParaRPr lang="en-US" sz="4400" dirty="0" smtClean="0"/>
          </a:p>
          <a:p>
            <a:r>
              <a:rPr lang="en-US" sz="4400" b="1" dirty="0" smtClean="0"/>
              <a:t>B.Sc</a:t>
            </a:r>
            <a:r>
              <a:rPr lang="en-US" sz="4400" b="1" dirty="0"/>
              <a:t>. CHEMICAL </a:t>
            </a:r>
            <a:r>
              <a:rPr lang="en-US" sz="4400" b="1" dirty="0" smtClean="0"/>
              <a:t>ENGINEERING</a:t>
            </a:r>
            <a:r>
              <a:rPr lang="en-US" sz="4400" dirty="0" smtClean="0"/>
              <a:t>                                                                                            </a:t>
            </a:r>
            <a:r>
              <a:rPr lang="en-US" sz="4400" b="1" dirty="0" smtClean="0"/>
              <a:t>CHIEF </a:t>
            </a:r>
            <a:r>
              <a:rPr lang="en-US" sz="4400" b="1" dirty="0"/>
              <a:t>CHEMIST</a:t>
            </a:r>
            <a:endParaRPr lang="en-US" sz="4400" dirty="0"/>
          </a:p>
          <a:p>
            <a:r>
              <a:rPr lang="en-US" sz="5400" b="1" dirty="0"/>
              <a:t>                                                                           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88003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295400"/>
            <a:ext cx="9355786" cy="3859239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6100" dirty="0"/>
              <a:t>The falling film evaporator </a:t>
            </a:r>
            <a:endParaRPr lang="en-US" sz="6100" dirty="0" smtClean="0"/>
          </a:p>
          <a:p>
            <a:pPr algn="ctr"/>
            <a:r>
              <a:rPr lang="en-US" sz="6100" dirty="0" smtClean="0"/>
              <a:t>has immense </a:t>
            </a:r>
            <a:r>
              <a:rPr lang="en-US" sz="6100" dirty="0"/>
              <a:t>potential for </a:t>
            </a:r>
            <a:endParaRPr lang="en-US" sz="6100" dirty="0" smtClean="0"/>
          </a:p>
          <a:p>
            <a:pPr algn="ctr"/>
            <a:r>
              <a:rPr lang="en-US" sz="6100" dirty="0" smtClean="0"/>
              <a:t>achieving substantial </a:t>
            </a:r>
          </a:p>
          <a:p>
            <a:pPr algn="ctr"/>
            <a:r>
              <a:rPr lang="en-US" sz="6100" dirty="0" smtClean="0"/>
              <a:t>savings </a:t>
            </a:r>
            <a:r>
              <a:rPr lang="en-US" sz="6100" dirty="0"/>
              <a:t>in steam. </a:t>
            </a:r>
            <a:endParaRPr lang="en-US" sz="61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3047681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" y="609600"/>
            <a:ext cx="9282561" cy="6198341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It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 believed with such a system,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it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 possible to reduce the steam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consumption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evaporators to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less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than 36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%. In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this phase,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fact, the falling film evaporator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provided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 good chance to us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for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6% to 7% of steam saving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hence redeeming of a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algn="ctr"/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considerable amount of bagasse.</a:t>
            </a:r>
            <a:endParaRPr lang="en-US" sz="4400" b="1" dirty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48408444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457199"/>
            <a:ext cx="8503920" cy="5511225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137919" y="6044625"/>
            <a:ext cx="6868162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/>
              <a:t>Steam Consumption 54% </a:t>
            </a:r>
            <a:r>
              <a:rPr lang="en-US" sz="3200" b="1" i="1" dirty="0"/>
              <a:t>(</a:t>
            </a:r>
            <a:r>
              <a:rPr lang="en-US" sz="3200" i="1" dirty="0"/>
              <a:t>Figure: 3)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576031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/>
          <p:nvPr/>
        </p:nvPicPr>
        <p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sharpenSoften amount="50000"/>
                    </a14:imgEffect>
                    <a14:imgEffect>
                      <a14:colorTemperature colorTemp="47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81000" y="457200"/>
            <a:ext cx="8503920" cy="5513832"/>
          </a:xfrm>
          <a:prstGeom prst="rect">
            <a:avLst/>
          </a:prstGeom>
          <a:noFill/>
          <a:ln>
            <a:noFill/>
          </a:ln>
        </p:spPr>
      </p:pic>
      <p:sp>
        <p:nvSpPr>
          <p:cNvPr id="4" name="Rectangle 3"/>
          <p:cNvSpPr/>
          <p:nvPr/>
        </p:nvSpPr>
        <p:spPr>
          <a:xfrm>
            <a:off x="1130193" y="6120825"/>
            <a:ext cx="6883616" cy="584775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en-US" sz="3200" b="1" dirty="0"/>
              <a:t>Steam Consumption 47% </a:t>
            </a:r>
            <a:r>
              <a:rPr lang="en-US" sz="3200" b="1" i="1" dirty="0"/>
              <a:t>(</a:t>
            </a:r>
            <a:r>
              <a:rPr lang="en-US" sz="3200" i="1" dirty="0"/>
              <a:t>Figure: 4)</a:t>
            </a:r>
            <a:endParaRPr lang="en-US" sz="3200" b="1" cap="none" spc="0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9202542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936658"/>
            <a:ext cx="9664524" cy="592134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200" dirty="0"/>
              <a:t>At our falling film evaporators </a:t>
            </a:r>
            <a:endParaRPr lang="en-US" sz="5200" dirty="0" smtClean="0"/>
          </a:p>
          <a:p>
            <a:pPr algn="ctr"/>
            <a:r>
              <a:rPr lang="en-US" sz="5200" dirty="0" smtClean="0"/>
              <a:t>having </a:t>
            </a:r>
            <a:r>
              <a:rPr lang="en-US" sz="5200" dirty="0"/>
              <a:t>10 M long tubes, an </a:t>
            </a:r>
            <a:endParaRPr lang="en-US" sz="5200" dirty="0" smtClean="0"/>
          </a:p>
          <a:p>
            <a:pPr algn="ctr"/>
            <a:r>
              <a:rPr lang="en-US" sz="5200" dirty="0" smtClean="0"/>
              <a:t>evenly </a:t>
            </a:r>
            <a:r>
              <a:rPr lang="en-US" sz="5200" dirty="0"/>
              <a:t>distributed juice film, </a:t>
            </a:r>
            <a:endParaRPr lang="en-US" sz="5200" dirty="0" smtClean="0"/>
          </a:p>
          <a:p>
            <a:pPr algn="ctr"/>
            <a:r>
              <a:rPr lang="en-US" sz="5200" dirty="0" smtClean="0"/>
              <a:t>subjected </a:t>
            </a:r>
            <a:r>
              <a:rPr lang="en-US" sz="5200" dirty="0"/>
              <a:t>to gravitational pull, </a:t>
            </a:r>
            <a:endParaRPr lang="en-US" sz="5200" dirty="0" smtClean="0"/>
          </a:p>
          <a:p>
            <a:pPr algn="ctr"/>
            <a:r>
              <a:rPr lang="en-US" sz="5200" dirty="0" smtClean="0"/>
              <a:t>has </a:t>
            </a:r>
            <a:r>
              <a:rPr lang="en-US" sz="5200" dirty="0"/>
              <a:t>calculated velocity of about </a:t>
            </a:r>
            <a:endParaRPr lang="en-US" sz="5200" dirty="0" smtClean="0"/>
          </a:p>
          <a:p>
            <a:pPr algn="ctr"/>
            <a:r>
              <a:rPr lang="en-US" sz="5200" dirty="0" smtClean="0"/>
              <a:t>14 </a:t>
            </a:r>
            <a:r>
              <a:rPr lang="en-US" sz="5200" dirty="0"/>
              <a:t>M/sec, which means a very </a:t>
            </a:r>
            <a:endParaRPr lang="en-US" sz="5200" dirty="0" smtClean="0"/>
          </a:p>
          <a:p>
            <a:pPr algn="ctr"/>
            <a:r>
              <a:rPr lang="en-US" sz="5200" dirty="0" smtClean="0"/>
              <a:t>low </a:t>
            </a:r>
            <a:r>
              <a:rPr lang="en-US" sz="5200" dirty="0"/>
              <a:t>juice/steam contact time.</a:t>
            </a:r>
            <a:endParaRPr lang="en-US" sz="5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6587165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609601" y="685802"/>
            <a:ext cx="8745298" cy="6952394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hangingPunct="0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Therefore, with </a:t>
            </a:r>
            <a:r>
              <a:rPr lang="en-US" sz="4800" b="1" i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controlled </a:t>
            </a:r>
          </a:p>
          <a:p>
            <a:pPr hangingPunct="0"/>
            <a:r>
              <a:rPr lang="en-US" sz="4800" b="1" i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temperature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pressure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hangingPunct="0"/>
            <a:r>
              <a:rPr lang="en-US" sz="4800" b="1" i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exhaust steam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</a:t>
            </a:r>
            <a:r>
              <a:rPr lang="en-US" sz="4800" b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chemeClr val="accent2">
                    <a:lumMod val="60000"/>
                    <a:lumOff val="40000"/>
                  </a:schemeClr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i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minutely</a:t>
            </a:r>
            <a:r>
              <a:rPr lang="en-US" sz="4800" b="1" i="1" dirty="0" smtClean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00B05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</a:p>
          <a:p>
            <a:pPr hangingPunct="0"/>
            <a:r>
              <a:rPr lang="en-US" sz="4800" b="1" i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checked </a:t>
            </a:r>
            <a:r>
              <a:rPr lang="en-US" sz="4800" b="1" i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pH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the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clear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juice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endParaRPr lang="en-US" sz="4800" b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hangingPunct="0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we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are efficiently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able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</a:t>
            </a:r>
            <a:endParaRPr lang="en-US" sz="4800" b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hangingPunct="0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minimize inversion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losses </a:t>
            </a:r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as </a:t>
            </a:r>
          </a:p>
          <a:p>
            <a:pPr hangingPunct="0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compared to the 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Robert Type </a:t>
            </a:r>
            <a:endParaRPr lang="en-US" sz="4800" b="1" dirty="0" smtClean="0">
              <a:ln w="18000">
                <a:noFill/>
                <a:prstDash val="solid"/>
                <a:miter lim="800000"/>
              </a:ln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pPr hangingPunct="0"/>
            <a:r>
              <a:rPr lang="en-US" sz="4800" b="1" dirty="0" smtClean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evaporators</a:t>
            </a:r>
            <a:r>
              <a:rPr lang="en-US" sz="4800" b="1" dirty="0">
                <a:ln w="18000">
                  <a:noFill/>
                  <a:prstDash val="solid"/>
                  <a:miter lim="800000"/>
                </a:ln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  <a:p>
            <a:pPr hangingPunct="0"/>
            <a:r>
              <a:rPr lang="en-US" sz="6100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84228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295400"/>
            <a:ext cx="8569353" cy="509034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It was observed that after </a:t>
            </a:r>
            <a:endParaRPr lang="en-US" sz="5400" dirty="0" smtClean="0"/>
          </a:p>
          <a:p>
            <a:pPr algn="ctr"/>
            <a:r>
              <a:rPr lang="en-US" sz="5400" dirty="0" smtClean="0"/>
              <a:t>remaining </a:t>
            </a:r>
            <a:r>
              <a:rPr lang="en-US" sz="5400" dirty="0"/>
              <a:t>about 250 hrs. in </a:t>
            </a:r>
            <a:endParaRPr lang="en-US" sz="5400" dirty="0" smtClean="0"/>
          </a:p>
          <a:p>
            <a:pPr algn="ctr"/>
            <a:r>
              <a:rPr lang="en-US" sz="5400" dirty="0" smtClean="0"/>
              <a:t>operation</a:t>
            </a:r>
            <a:r>
              <a:rPr lang="en-US" sz="5400" dirty="0"/>
              <a:t>, the rate of </a:t>
            </a:r>
            <a:endParaRPr lang="en-US" sz="5400" dirty="0" smtClean="0"/>
          </a:p>
          <a:p>
            <a:pPr algn="ctr"/>
            <a:r>
              <a:rPr lang="en-US" sz="5400" dirty="0" smtClean="0"/>
              <a:t>evaporation of </a:t>
            </a:r>
            <a:r>
              <a:rPr lang="en-US" sz="5400" dirty="0"/>
              <a:t>falling film </a:t>
            </a:r>
            <a:endParaRPr lang="en-US" sz="5400" dirty="0" smtClean="0"/>
          </a:p>
          <a:p>
            <a:pPr algn="ctr"/>
            <a:r>
              <a:rPr lang="en-US" sz="5400" dirty="0" smtClean="0"/>
              <a:t>evaporators diminishes </a:t>
            </a:r>
          </a:p>
          <a:p>
            <a:pPr algn="ctr"/>
            <a:r>
              <a:rPr lang="en-US" sz="5400" dirty="0" smtClean="0"/>
              <a:t>considerably</a:t>
            </a:r>
            <a:r>
              <a:rPr lang="en-US" sz="5400" dirty="0"/>
              <a:t>.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0597817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04800" y="936658"/>
            <a:ext cx="9754869" cy="592134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200" dirty="0"/>
              <a:t>So, tube cleaning schedule is </a:t>
            </a:r>
            <a:endParaRPr lang="en-US" sz="5200" dirty="0" smtClean="0"/>
          </a:p>
          <a:p>
            <a:pPr algn="ctr"/>
            <a:r>
              <a:rPr lang="en-US" sz="5200" dirty="0" smtClean="0"/>
              <a:t>followed </a:t>
            </a:r>
            <a:r>
              <a:rPr lang="en-US" sz="5200" dirty="0"/>
              <a:t>by us after every </a:t>
            </a:r>
            <a:endParaRPr lang="en-US" sz="5200" dirty="0" smtClean="0"/>
          </a:p>
          <a:p>
            <a:pPr algn="ctr"/>
            <a:r>
              <a:rPr lang="en-US" sz="5200" dirty="0" smtClean="0"/>
              <a:t>10 </a:t>
            </a:r>
            <a:r>
              <a:rPr lang="en-US" sz="5200" dirty="0"/>
              <a:t>days. For cleaning, separately </a:t>
            </a:r>
            <a:endParaRPr lang="en-US" sz="5200" dirty="0" smtClean="0"/>
          </a:p>
          <a:p>
            <a:pPr algn="ctr"/>
            <a:r>
              <a:rPr lang="en-US" sz="5200" dirty="0" smtClean="0"/>
              <a:t>prepared </a:t>
            </a:r>
            <a:r>
              <a:rPr lang="en-US" sz="5200" dirty="0"/>
              <a:t>2.5% Caustic soda </a:t>
            </a:r>
            <a:endParaRPr lang="en-US" sz="5200" dirty="0" smtClean="0"/>
          </a:p>
          <a:p>
            <a:pPr algn="ctr"/>
            <a:r>
              <a:rPr lang="en-US" sz="5200" dirty="0" smtClean="0"/>
              <a:t>solution </a:t>
            </a:r>
            <a:r>
              <a:rPr lang="en-US" sz="5200" dirty="0"/>
              <a:t>is circulated through </a:t>
            </a:r>
            <a:endParaRPr lang="en-US" sz="5200" dirty="0" smtClean="0"/>
          </a:p>
          <a:p>
            <a:pPr algn="ctr"/>
            <a:r>
              <a:rPr lang="en-US" sz="5200" dirty="0" smtClean="0"/>
              <a:t>the </a:t>
            </a:r>
            <a:r>
              <a:rPr lang="en-US" sz="5200" dirty="0"/>
              <a:t>FFE tubes for 2.5 hrs, </a:t>
            </a:r>
            <a:endParaRPr lang="en-US" sz="5200" dirty="0" smtClean="0"/>
          </a:p>
          <a:p>
            <a:pPr algn="ctr"/>
            <a:r>
              <a:rPr lang="en-US" sz="5200" dirty="0" smtClean="0"/>
              <a:t>maintaining 90°C </a:t>
            </a:r>
            <a:r>
              <a:rPr lang="en-US" sz="5200" dirty="0"/>
              <a:t>temperature. </a:t>
            </a:r>
            <a:endParaRPr lang="en-US" sz="5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09978880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65689" y="1219200"/>
            <a:ext cx="8978311" cy="509034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hangingPunct="0"/>
            <a:r>
              <a:rPr lang="en-US" sz="5400" dirty="0"/>
              <a:t>Then the tubes are washed </a:t>
            </a:r>
            <a:endParaRPr lang="en-US" sz="5400" dirty="0" smtClean="0"/>
          </a:p>
          <a:p>
            <a:pPr hangingPunct="0"/>
            <a:r>
              <a:rPr lang="en-US" sz="5400" dirty="0" smtClean="0"/>
              <a:t>thoroughly</a:t>
            </a:r>
            <a:r>
              <a:rPr lang="en-US" sz="5400" dirty="0"/>
              <a:t>. Afterwards, 3.5% </a:t>
            </a:r>
            <a:endParaRPr lang="en-US" sz="5400" dirty="0" smtClean="0"/>
          </a:p>
          <a:p>
            <a:pPr hangingPunct="0"/>
            <a:r>
              <a:rPr lang="en-US" sz="5400" dirty="0" smtClean="0"/>
              <a:t>Formic </a:t>
            </a:r>
            <a:r>
              <a:rPr lang="en-US" sz="5400" dirty="0"/>
              <a:t>acid solution is </a:t>
            </a:r>
            <a:endParaRPr lang="en-US" sz="5400" dirty="0" smtClean="0"/>
          </a:p>
          <a:p>
            <a:pPr hangingPunct="0"/>
            <a:r>
              <a:rPr lang="en-US" sz="5400" dirty="0" smtClean="0"/>
              <a:t>circulated for </a:t>
            </a:r>
            <a:r>
              <a:rPr lang="en-US" sz="5400" dirty="0"/>
              <a:t>3 hrs. at  </a:t>
            </a:r>
            <a:endParaRPr lang="en-US" sz="5400" dirty="0" smtClean="0"/>
          </a:p>
          <a:p>
            <a:pPr hangingPunct="0"/>
            <a:r>
              <a:rPr lang="en-US" sz="5400" dirty="0" smtClean="0"/>
              <a:t>90°C</a:t>
            </a:r>
            <a:r>
              <a:rPr lang="en-US" sz="5400" dirty="0"/>
              <a:t>, which </a:t>
            </a:r>
            <a:r>
              <a:rPr lang="en-US" sz="5400" dirty="0" smtClean="0"/>
              <a:t>optimizes the </a:t>
            </a:r>
          </a:p>
          <a:p>
            <a:pPr hangingPunct="0"/>
            <a:r>
              <a:rPr lang="en-US" sz="5400" dirty="0" smtClean="0"/>
              <a:t>cleaning of the tubes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231803492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457200"/>
            <a:ext cx="8731898" cy="6075231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6100" b="1" u="sng" dirty="0"/>
              <a:t>SUGAR INVERSION IN </a:t>
            </a:r>
            <a:endParaRPr lang="en-US" sz="6100" b="1" u="sng" dirty="0" smtClean="0"/>
          </a:p>
          <a:p>
            <a:r>
              <a:rPr lang="en-US" sz="6100" b="1" u="sng" dirty="0" smtClean="0"/>
              <a:t>FALLING FILM</a:t>
            </a:r>
          </a:p>
          <a:p>
            <a:r>
              <a:rPr lang="en-US" sz="6100" b="1" u="sng" dirty="0" smtClean="0"/>
              <a:t>EVAPORATOR</a:t>
            </a:r>
            <a:r>
              <a:rPr lang="en-US" sz="6100" b="1" dirty="0"/>
              <a:t>:</a:t>
            </a:r>
            <a:endParaRPr lang="en-US" sz="6100" dirty="0"/>
          </a:p>
          <a:p>
            <a:r>
              <a:rPr lang="en-US" sz="6100" dirty="0"/>
              <a:t> </a:t>
            </a:r>
            <a:r>
              <a:rPr lang="en-US" sz="4800" dirty="0" smtClean="0"/>
              <a:t>An </a:t>
            </a:r>
            <a:r>
              <a:rPr lang="en-US" sz="4800" dirty="0"/>
              <a:t>Indian Sugar Technologist, </a:t>
            </a:r>
            <a:endParaRPr lang="en-US" sz="4800" dirty="0" smtClean="0"/>
          </a:p>
          <a:p>
            <a:r>
              <a:rPr lang="en-US" sz="4800" dirty="0" smtClean="0"/>
              <a:t>Shankaranath </a:t>
            </a:r>
            <a:r>
              <a:rPr lang="en-US" sz="4800" dirty="0"/>
              <a:t>reveals the </a:t>
            </a:r>
            <a:endParaRPr lang="en-US" sz="4800" dirty="0" smtClean="0"/>
          </a:p>
          <a:p>
            <a:r>
              <a:rPr lang="en-US" sz="4800" dirty="0" smtClean="0"/>
              <a:t>extracts of </a:t>
            </a:r>
            <a:r>
              <a:rPr lang="en-US" sz="4800" dirty="0"/>
              <a:t>his study in the </a:t>
            </a:r>
            <a:endParaRPr lang="en-US" sz="4800" dirty="0" smtClean="0"/>
          </a:p>
          <a:p>
            <a:r>
              <a:rPr lang="en-US" sz="4800" dirty="0" smtClean="0"/>
              <a:t>following </a:t>
            </a:r>
            <a:r>
              <a:rPr lang="en-US" sz="4800" dirty="0"/>
              <a:t>way;</a:t>
            </a:r>
          </a:p>
        </p:txBody>
      </p:sp>
    </p:spTree>
    <p:extLst>
      <p:ext uri="{BB962C8B-B14F-4D97-AF65-F5344CB8AC3E}">
        <p14:creationId xmlns:p14="http://schemas.microsoft.com/office/powerpoint/2010/main" val="3974952824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967435"/>
            <a:ext cx="9442028" cy="5644343"/>
          </a:xfrm>
          <a:prstGeom prst="rect">
            <a:avLst/>
          </a:prstGeom>
        </p:spPr>
        <p:txBody>
          <a:bodyPr wrap="none" lIns="103356" tIns="51678" rIns="103356" bIns="51678">
            <a:spAutoFit/>
          </a:bodyPr>
          <a:lstStyle/>
          <a:p>
            <a:r>
              <a:rPr lang="en-US" sz="9000" i="1" dirty="0">
                <a:ln w="3810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RAMZAN </a:t>
            </a:r>
            <a:endParaRPr lang="en-US" sz="9000" i="1" dirty="0" smtClean="0">
              <a:ln w="38100">
                <a:solidFill>
                  <a:schemeClr val="tx1"/>
                </a:solidFill>
              </a:ln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en-US" sz="9000" i="1" dirty="0" smtClean="0">
                <a:ln w="3810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SUGAR </a:t>
            </a:r>
            <a:r>
              <a:rPr lang="en-US" sz="9000" i="1" dirty="0">
                <a:ln w="3810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MILLS </a:t>
            </a:r>
            <a:endParaRPr lang="en-US" sz="9000" i="1" dirty="0" smtClean="0">
              <a:ln w="38100">
                <a:solidFill>
                  <a:schemeClr val="tx1"/>
                </a:solidFill>
              </a:ln>
              <a:solidFill>
                <a:srgbClr val="00B0F0"/>
              </a:solidFill>
              <a:latin typeface="Arial Black" pitchFamily="34" charset="0"/>
            </a:endParaRPr>
          </a:p>
          <a:p>
            <a:r>
              <a:rPr lang="en-US" sz="9000" i="1" dirty="0" smtClean="0">
                <a:ln w="3810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LIMITED </a:t>
            </a:r>
          </a:p>
          <a:p>
            <a:r>
              <a:rPr lang="en-US" sz="9000" i="1" dirty="0" smtClean="0">
                <a:ln w="38100">
                  <a:solidFill>
                    <a:schemeClr val="tx1"/>
                  </a:solidFill>
                </a:ln>
                <a:solidFill>
                  <a:srgbClr val="00B0F0"/>
                </a:solidFill>
                <a:latin typeface="Arial Black" pitchFamily="34" charset="0"/>
              </a:rPr>
              <a:t>CHINIOT.</a:t>
            </a:r>
            <a:endParaRPr lang="en-US" sz="9000" i="1" dirty="0">
              <a:ln w="38100">
                <a:solidFill>
                  <a:schemeClr val="tx1"/>
                </a:solidFill>
              </a:ln>
              <a:solidFill>
                <a:srgbClr val="00B0F0"/>
              </a:solidFill>
              <a:latin typeface="Arial Black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21883598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838200"/>
            <a:ext cx="8990045" cy="5382733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4900" dirty="0"/>
              <a:t>'The average contact time </a:t>
            </a:r>
            <a:endParaRPr lang="en-US" sz="4900" dirty="0" smtClean="0"/>
          </a:p>
          <a:p>
            <a:pPr algn="ctr"/>
            <a:r>
              <a:rPr lang="en-US" sz="4900" dirty="0" smtClean="0"/>
              <a:t>between juice </a:t>
            </a:r>
            <a:r>
              <a:rPr lang="en-US" sz="4900" dirty="0"/>
              <a:t>and steam in a </a:t>
            </a:r>
            <a:endParaRPr lang="en-US" sz="4900" dirty="0" smtClean="0"/>
          </a:p>
          <a:p>
            <a:pPr algn="ctr"/>
            <a:r>
              <a:rPr lang="en-US" sz="4900" dirty="0" smtClean="0"/>
              <a:t>falling </a:t>
            </a:r>
            <a:r>
              <a:rPr lang="en-US" sz="4900" dirty="0"/>
              <a:t>film </a:t>
            </a:r>
            <a:r>
              <a:rPr lang="en-US" sz="4900" dirty="0" smtClean="0"/>
              <a:t>evaporator </a:t>
            </a:r>
            <a:r>
              <a:rPr lang="en-US" sz="4900" dirty="0"/>
              <a:t>is about </a:t>
            </a:r>
            <a:endParaRPr lang="en-US" sz="4900" dirty="0" smtClean="0"/>
          </a:p>
          <a:p>
            <a:pPr algn="ctr"/>
            <a:r>
              <a:rPr lang="en-US" sz="4900" dirty="0" smtClean="0"/>
              <a:t>30 </a:t>
            </a:r>
            <a:r>
              <a:rPr lang="en-US" sz="4900" dirty="0"/>
              <a:t>seconds </a:t>
            </a:r>
            <a:r>
              <a:rPr lang="en-US" sz="4900" dirty="0" smtClean="0"/>
              <a:t>as </a:t>
            </a:r>
            <a:r>
              <a:rPr lang="en-US" sz="4900" dirty="0"/>
              <a:t>against 3 minutes </a:t>
            </a:r>
            <a:endParaRPr lang="en-US" sz="4900" dirty="0" smtClean="0"/>
          </a:p>
          <a:p>
            <a:pPr algn="ctr"/>
            <a:r>
              <a:rPr lang="en-US" sz="4900" dirty="0" smtClean="0"/>
              <a:t>in </a:t>
            </a:r>
            <a:r>
              <a:rPr lang="en-US" sz="4900" dirty="0"/>
              <a:t>the Kestner </a:t>
            </a:r>
            <a:r>
              <a:rPr lang="en-US" sz="4900" dirty="0" smtClean="0"/>
              <a:t>evaporator and </a:t>
            </a:r>
          </a:p>
          <a:p>
            <a:pPr algn="ctr"/>
            <a:r>
              <a:rPr lang="en-US" sz="4900" dirty="0" smtClean="0"/>
              <a:t>6-8 </a:t>
            </a:r>
            <a:r>
              <a:rPr lang="en-US" sz="4900" dirty="0"/>
              <a:t>minutes in </a:t>
            </a:r>
            <a:r>
              <a:rPr lang="en-US" sz="4900" dirty="0" smtClean="0"/>
              <a:t>the </a:t>
            </a:r>
            <a:r>
              <a:rPr lang="en-US" sz="4900" dirty="0"/>
              <a:t>conventional </a:t>
            </a:r>
            <a:endParaRPr lang="en-US" sz="4900" dirty="0" smtClean="0"/>
          </a:p>
          <a:p>
            <a:pPr algn="ctr"/>
            <a:r>
              <a:rPr lang="en-US" sz="4900" dirty="0" smtClean="0"/>
              <a:t>short </a:t>
            </a:r>
            <a:r>
              <a:rPr lang="en-US" sz="4900" dirty="0"/>
              <a:t>tube </a:t>
            </a:r>
            <a:r>
              <a:rPr lang="en-US" sz="4900" dirty="0" smtClean="0"/>
              <a:t>evaporator</a:t>
            </a:r>
            <a:r>
              <a:rPr lang="en-US" sz="4900" dirty="0"/>
              <a:t>. </a:t>
            </a:r>
            <a:endParaRPr lang="en-US" sz="49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755144520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014780" y="76201"/>
            <a:ext cx="8012662" cy="7013949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This offers an excellent </a:t>
            </a:r>
            <a:endParaRPr lang="en-US" sz="5400" dirty="0" smtClean="0"/>
          </a:p>
          <a:p>
            <a:pPr algn="ctr"/>
            <a:r>
              <a:rPr lang="en-US" sz="5400" dirty="0" smtClean="0"/>
              <a:t>potential for </a:t>
            </a:r>
            <a:r>
              <a:rPr lang="en-US" sz="5400" dirty="0"/>
              <a:t>using high </a:t>
            </a:r>
            <a:endParaRPr lang="en-US" sz="5400" dirty="0" smtClean="0"/>
          </a:p>
          <a:p>
            <a:pPr algn="ctr"/>
            <a:r>
              <a:rPr lang="en-US" sz="5400" dirty="0" smtClean="0"/>
              <a:t>temperature </a:t>
            </a:r>
            <a:r>
              <a:rPr lang="en-US" sz="5400" dirty="0"/>
              <a:t>and </a:t>
            </a:r>
            <a:r>
              <a:rPr lang="en-US" sz="5400" dirty="0" smtClean="0"/>
              <a:t>pressure </a:t>
            </a:r>
          </a:p>
          <a:p>
            <a:pPr algn="ctr"/>
            <a:r>
              <a:rPr lang="en-US" sz="5400" dirty="0" smtClean="0"/>
              <a:t>steam</a:t>
            </a:r>
            <a:r>
              <a:rPr lang="en-US" sz="5400" dirty="0"/>
              <a:t>, as the risk of </a:t>
            </a:r>
            <a:endParaRPr lang="en-US" sz="5400" dirty="0" smtClean="0"/>
          </a:p>
          <a:p>
            <a:pPr algn="ctr"/>
            <a:r>
              <a:rPr lang="en-US" sz="5400" dirty="0" smtClean="0"/>
              <a:t>caramelization </a:t>
            </a:r>
          </a:p>
          <a:p>
            <a:pPr algn="ctr"/>
            <a:r>
              <a:rPr lang="en-US" sz="5400" dirty="0" smtClean="0"/>
              <a:t>is avoided </a:t>
            </a:r>
            <a:r>
              <a:rPr lang="en-US" sz="5400" dirty="0"/>
              <a:t>/ reduced </a:t>
            </a:r>
            <a:endParaRPr lang="en-US" sz="5400" dirty="0" smtClean="0"/>
          </a:p>
          <a:p>
            <a:pPr algn="ctr"/>
            <a:r>
              <a:rPr lang="en-US" sz="5400" dirty="0" smtClean="0"/>
              <a:t>on </a:t>
            </a:r>
            <a:r>
              <a:rPr lang="en-US" sz="5400" dirty="0"/>
              <a:t>account </a:t>
            </a:r>
            <a:endParaRPr lang="en-US" sz="5400" dirty="0" smtClean="0"/>
          </a:p>
          <a:p>
            <a:pPr algn="ctr"/>
            <a:r>
              <a:rPr lang="en-US" sz="5400" dirty="0" smtClean="0"/>
              <a:t>of </a:t>
            </a:r>
            <a:r>
              <a:rPr lang="en-US" sz="5400" dirty="0"/>
              <a:t>low contact time.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34023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616" y="533401"/>
            <a:ext cx="8989384" cy="6198341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Hence, 1.5 kg/cm² steam at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temperatures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120 °C can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be </a:t>
            </a:r>
          </a:p>
          <a:p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used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the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</a:t>
            </a:r>
            <a:r>
              <a:rPr lang="en-US" sz="4400" b="1" baseline="30000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 effect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the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evaporator.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But for a safe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side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and surety against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inversion </a:t>
            </a:r>
          </a:p>
          <a:p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sugar,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in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Ramzan Sugar Mills,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Chiniot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,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Exhaust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Steam pressure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is always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kept in the range </a:t>
            </a:r>
            <a:endParaRPr lang="en-US" sz="4400" b="1" dirty="0" smtClean="0">
              <a:ln w="18000">
                <a:noFill/>
                <a:prstDash val="solid"/>
                <a:miter lim="800000"/>
              </a:ln>
              <a:solidFill>
                <a:srgbClr val="FF00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  <a:p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of 1 kg/cm</a:t>
            </a:r>
            <a:r>
              <a:rPr lang="en-US" sz="4400" b="1" baseline="30000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 </a:t>
            </a:r>
            <a:r>
              <a:rPr lang="en-US" sz="4400" b="1" dirty="0" smtClean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to 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1.2 Kg/cm</a:t>
            </a:r>
            <a:r>
              <a:rPr lang="en-US" sz="4400" b="1" baseline="30000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2</a:t>
            </a:r>
            <a:r>
              <a:rPr lang="en-US" sz="4400" b="1" dirty="0">
                <a:ln w="18000">
                  <a:noFill/>
                  <a:prstDash val="solid"/>
                  <a:miter lim="800000"/>
                </a:ln>
                <a:solidFill>
                  <a:srgbClr val="FF00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00599779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3400">
        <p14:reveal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76400"/>
            <a:ext cx="9352259" cy="356685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7500" b="1" u="sng" dirty="0"/>
              <a:t>SUGAR INVERSION</a:t>
            </a:r>
            <a:r>
              <a:rPr lang="en-US" sz="7500" b="1" dirty="0"/>
              <a:t> </a:t>
            </a:r>
            <a:endParaRPr lang="en-US" sz="7500" b="1" dirty="0" smtClean="0"/>
          </a:p>
          <a:p>
            <a:r>
              <a:rPr lang="en-US" sz="7500" b="1" u="sng" dirty="0" smtClean="0"/>
              <a:t>IN ROBERT TYPE</a:t>
            </a:r>
            <a:r>
              <a:rPr lang="en-US" sz="7500" b="1" dirty="0" smtClean="0"/>
              <a:t> </a:t>
            </a:r>
          </a:p>
          <a:p>
            <a:r>
              <a:rPr lang="en-US" sz="7500" b="1" u="sng" dirty="0" smtClean="0"/>
              <a:t>EVAPORATOR</a:t>
            </a:r>
            <a:r>
              <a:rPr lang="en-US" sz="7500" b="1" dirty="0"/>
              <a:t>:</a:t>
            </a:r>
            <a:endParaRPr lang="en-US" sz="7500" dirty="0"/>
          </a:p>
        </p:txBody>
      </p:sp>
    </p:spTree>
    <p:extLst>
      <p:ext uri="{BB962C8B-B14F-4D97-AF65-F5344CB8AC3E}">
        <p14:creationId xmlns:p14="http://schemas.microsoft.com/office/powerpoint/2010/main" val="345301999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0"/>
            <a:ext cx="8316398" cy="6875450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4400" dirty="0"/>
              <a:t>A combined study established by </a:t>
            </a:r>
            <a:endParaRPr lang="en-US" sz="4400" dirty="0" smtClean="0"/>
          </a:p>
          <a:p>
            <a:pPr algn="ctr"/>
            <a:r>
              <a:rPr lang="en-US" sz="4400" dirty="0" smtClean="0"/>
              <a:t>Gillian Eggleston, </a:t>
            </a:r>
            <a:r>
              <a:rPr lang="en-US" sz="4400" dirty="0"/>
              <a:t>Michael </a:t>
            </a:r>
          </a:p>
          <a:p>
            <a:pPr algn="ctr"/>
            <a:r>
              <a:rPr lang="en-US" sz="4400" dirty="0" smtClean="0"/>
              <a:t>Damms</a:t>
            </a:r>
            <a:r>
              <a:rPr lang="en-US" sz="4400" dirty="0"/>
              <a:t>, </a:t>
            </a:r>
            <a:r>
              <a:rPr lang="en-US" sz="4400" dirty="0" smtClean="0"/>
              <a:t>Adrian </a:t>
            </a:r>
            <a:r>
              <a:rPr lang="en-US" sz="4400" dirty="0"/>
              <a:t>Monge and </a:t>
            </a:r>
            <a:endParaRPr lang="en-US" sz="4400" dirty="0" smtClean="0"/>
          </a:p>
          <a:p>
            <a:pPr algn="ctr"/>
            <a:r>
              <a:rPr lang="en-US" sz="4400" dirty="0" smtClean="0"/>
              <a:t>Trevor </a:t>
            </a:r>
            <a:r>
              <a:rPr lang="en-US" sz="4400" dirty="0"/>
              <a:t>Endues </a:t>
            </a:r>
            <a:r>
              <a:rPr lang="en-US" sz="4400" dirty="0" smtClean="0"/>
              <a:t>shows </a:t>
            </a:r>
            <a:r>
              <a:rPr lang="en-US" sz="4400" dirty="0"/>
              <a:t>that </a:t>
            </a:r>
            <a:endParaRPr lang="en-US" sz="4400" dirty="0" smtClean="0"/>
          </a:p>
          <a:p>
            <a:pPr algn="ctr"/>
            <a:r>
              <a:rPr lang="en-US" sz="4400" dirty="0" smtClean="0"/>
              <a:t>Seasonal </a:t>
            </a:r>
            <a:r>
              <a:rPr lang="en-US" sz="4400" dirty="0"/>
              <a:t>effects of </a:t>
            </a:r>
            <a:r>
              <a:rPr lang="en-US" sz="4400" dirty="0" smtClean="0"/>
              <a:t>sucrose </a:t>
            </a:r>
          </a:p>
          <a:p>
            <a:pPr algn="ctr"/>
            <a:r>
              <a:rPr lang="en-US" sz="4400" dirty="0" smtClean="0"/>
              <a:t>losses </a:t>
            </a:r>
            <a:r>
              <a:rPr lang="en-US" sz="4400" dirty="0"/>
              <a:t>across evaporators </a:t>
            </a:r>
            <a:r>
              <a:rPr lang="en-US" sz="4400" dirty="0" smtClean="0"/>
              <a:t>were </a:t>
            </a:r>
          </a:p>
          <a:p>
            <a:pPr algn="ctr"/>
            <a:r>
              <a:rPr lang="en-US" sz="4400" dirty="0" smtClean="0"/>
              <a:t>also </a:t>
            </a:r>
            <a:r>
              <a:rPr lang="en-US" sz="4400" dirty="0"/>
              <a:t>dramatic with </a:t>
            </a:r>
            <a:r>
              <a:rPr lang="en-US" sz="4400" dirty="0" smtClean="0"/>
              <a:t>sucrose </a:t>
            </a:r>
          </a:p>
          <a:p>
            <a:pPr algn="ctr"/>
            <a:r>
              <a:rPr lang="en-US" sz="4400" dirty="0" smtClean="0"/>
              <a:t>losses being </a:t>
            </a:r>
            <a:r>
              <a:rPr lang="en-US" sz="4400" dirty="0"/>
              <a:t>lower </a:t>
            </a:r>
            <a:r>
              <a:rPr lang="en-US" sz="4400" dirty="0" smtClean="0"/>
              <a:t>in mid-</a:t>
            </a:r>
          </a:p>
          <a:p>
            <a:pPr algn="ctr"/>
            <a:r>
              <a:rPr lang="en-US" sz="4400" dirty="0" smtClean="0"/>
              <a:t>season</a:t>
            </a:r>
            <a:r>
              <a:rPr lang="en-US" sz="4400" dirty="0"/>
              <a:t>, </a:t>
            </a:r>
            <a:r>
              <a:rPr lang="en-US" sz="4400" dirty="0" smtClean="0"/>
              <a:t>when </a:t>
            </a:r>
            <a:r>
              <a:rPr lang="en-US" sz="4400" dirty="0"/>
              <a:t>the </a:t>
            </a:r>
            <a:r>
              <a:rPr lang="en-US" sz="4400" dirty="0" smtClean="0"/>
              <a:t>best </a:t>
            </a:r>
          </a:p>
          <a:p>
            <a:pPr algn="ctr"/>
            <a:r>
              <a:rPr lang="en-US" sz="4400" dirty="0" smtClean="0"/>
              <a:t>sugarcane quality occurs</a:t>
            </a:r>
            <a:r>
              <a:rPr lang="en-US" sz="4400" dirty="0"/>
              <a:t>. </a:t>
            </a:r>
            <a:endParaRPr lang="en-US" sz="4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55123211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28600"/>
            <a:ext cx="9318981" cy="613678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600" dirty="0"/>
              <a:t>The higher losses in the early </a:t>
            </a:r>
            <a:endParaRPr lang="en-US" sz="5600" dirty="0" smtClean="0"/>
          </a:p>
          <a:p>
            <a:pPr algn="ctr"/>
            <a:r>
              <a:rPr lang="en-US" sz="5600" dirty="0" smtClean="0"/>
              <a:t>season </a:t>
            </a:r>
            <a:r>
              <a:rPr lang="en-US" sz="5600" dirty="0"/>
              <a:t>can be attributed </a:t>
            </a:r>
            <a:endParaRPr lang="en-US" sz="5600" dirty="0" smtClean="0"/>
          </a:p>
          <a:p>
            <a:pPr algn="ctr"/>
            <a:r>
              <a:rPr lang="en-US" sz="5600" dirty="0" smtClean="0"/>
              <a:t>mostly to </a:t>
            </a:r>
            <a:r>
              <a:rPr lang="en-US" sz="5600" dirty="0"/>
              <a:t>the low quality of </a:t>
            </a:r>
            <a:endParaRPr lang="en-US" sz="5600" dirty="0" smtClean="0"/>
          </a:p>
          <a:p>
            <a:pPr algn="ctr"/>
            <a:r>
              <a:rPr lang="en-US" sz="5600" dirty="0" smtClean="0"/>
              <a:t>cane</a:t>
            </a:r>
            <a:r>
              <a:rPr lang="en-US" sz="5600" dirty="0"/>
              <a:t>, as </a:t>
            </a:r>
            <a:r>
              <a:rPr lang="en-US" sz="5600" dirty="0" smtClean="0"/>
              <a:t>the </a:t>
            </a:r>
            <a:r>
              <a:rPr lang="en-US" sz="5600" dirty="0"/>
              <a:t>evaporators are </a:t>
            </a:r>
            <a:endParaRPr lang="en-US" sz="5600" dirty="0" smtClean="0"/>
          </a:p>
          <a:p>
            <a:pPr algn="ctr"/>
            <a:r>
              <a:rPr lang="en-US" sz="5600" dirty="0" smtClean="0"/>
              <a:t>comprehensively cleaned </a:t>
            </a:r>
          </a:p>
          <a:p>
            <a:pPr algn="ctr"/>
            <a:r>
              <a:rPr lang="en-US" sz="5600" dirty="0" smtClean="0"/>
              <a:t>in </a:t>
            </a:r>
            <a:r>
              <a:rPr lang="en-US" sz="5600" dirty="0"/>
              <a:t>the off-season </a:t>
            </a:r>
            <a:r>
              <a:rPr lang="en-US" sz="5600" dirty="0" smtClean="0"/>
              <a:t>before </a:t>
            </a:r>
          </a:p>
          <a:p>
            <a:pPr algn="ctr"/>
            <a:r>
              <a:rPr lang="en-US" sz="5600" dirty="0" smtClean="0"/>
              <a:t>crushing </a:t>
            </a:r>
            <a:r>
              <a:rPr lang="en-US" sz="5600" dirty="0"/>
              <a:t>begins. </a:t>
            </a:r>
            <a:endParaRPr lang="en-US" sz="56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0153898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316045" y="521159"/>
            <a:ext cx="9604316" cy="6336841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4500" dirty="0" smtClean="0"/>
              <a:t> Gr</a:t>
            </a:r>
            <a:r>
              <a:rPr lang="en-US" sz="4000" dirty="0" smtClean="0"/>
              <a:t>eater </a:t>
            </a:r>
            <a:r>
              <a:rPr lang="en-US" sz="4000" dirty="0"/>
              <a:t>amounts of impurities, including </a:t>
            </a:r>
            <a:endParaRPr lang="en-US" sz="4000" dirty="0" smtClean="0"/>
          </a:p>
          <a:p>
            <a:pPr algn="ctr"/>
            <a:r>
              <a:rPr lang="en-US" sz="4000" dirty="0" smtClean="0"/>
              <a:t>glucose</a:t>
            </a:r>
            <a:r>
              <a:rPr lang="en-US" sz="4000" dirty="0"/>
              <a:t>, fructose, acids, and salts </a:t>
            </a:r>
            <a:endParaRPr lang="en-US" sz="4000" dirty="0" smtClean="0"/>
          </a:p>
          <a:p>
            <a:pPr algn="ctr"/>
            <a:r>
              <a:rPr lang="en-US" sz="4000" dirty="0" smtClean="0"/>
              <a:t>further </a:t>
            </a:r>
            <a:r>
              <a:rPr lang="en-US" sz="4000" dirty="0"/>
              <a:t>catalyze inversion of sucrose. </a:t>
            </a:r>
            <a:endParaRPr lang="en-US" sz="4000" dirty="0" smtClean="0"/>
          </a:p>
          <a:p>
            <a:pPr algn="ctr"/>
            <a:r>
              <a:rPr lang="en-US" sz="4000" dirty="0" smtClean="0"/>
              <a:t>Higher </a:t>
            </a:r>
            <a:r>
              <a:rPr lang="en-US" sz="4000" dirty="0"/>
              <a:t>target pH values in the early </a:t>
            </a:r>
            <a:endParaRPr lang="en-US" sz="4000" dirty="0" smtClean="0"/>
          </a:p>
          <a:p>
            <a:pPr algn="ctr"/>
            <a:r>
              <a:rPr lang="en-US" sz="4000" dirty="0" smtClean="0"/>
              <a:t>season </a:t>
            </a:r>
            <a:r>
              <a:rPr lang="en-US" sz="4000" dirty="0"/>
              <a:t>or when immature cane is </a:t>
            </a:r>
            <a:endParaRPr lang="en-US" sz="4000" dirty="0" smtClean="0"/>
          </a:p>
          <a:p>
            <a:pPr algn="ctr"/>
            <a:r>
              <a:rPr lang="en-US" sz="4000" dirty="0" smtClean="0"/>
              <a:t>being </a:t>
            </a:r>
            <a:r>
              <a:rPr lang="en-US" sz="4000" dirty="0"/>
              <a:t>processed, may offset these </a:t>
            </a:r>
            <a:endParaRPr lang="en-US" sz="4000" dirty="0" smtClean="0"/>
          </a:p>
          <a:p>
            <a:pPr algn="ctr"/>
            <a:r>
              <a:rPr lang="en-US" sz="4000" dirty="0" smtClean="0"/>
              <a:t>extra </a:t>
            </a:r>
            <a:r>
              <a:rPr lang="en-US" sz="4000" dirty="0"/>
              <a:t>losses, although the target </a:t>
            </a:r>
            <a:endParaRPr lang="en-US" sz="4000" dirty="0" smtClean="0"/>
          </a:p>
          <a:p>
            <a:pPr algn="ctr"/>
            <a:r>
              <a:rPr lang="en-US" sz="4000" dirty="0" smtClean="0"/>
              <a:t>pH </a:t>
            </a:r>
            <a:r>
              <a:rPr lang="en-US" sz="4000" dirty="0"/>
              <a:t>would have to be a compromise </a:t>
            </a:r>
            <a:endParaRPr lang="en-US" sz="4000" dirty="0" smtClean="0"/>
          </a:p>
          <a:p>
            <a:pPr algn="ctr"/>
            <a:r>
              <a:rPr lang="en-US" sz="4000" dirty="0" smtClean="0"/>
              <a:t>as </a:t>
            </a:r>
            <a:r>
              <a:rPr lang="en-US" sz="4000" dirty="0"/>
              <a:t>increased lime addition will </a:t>
            </a:r>
            <a:endParaRPr lang="en-US" sz="4000" dirty="0" smtClean="0"/>
          </a:p>
          <a:p>
            <a:pPr algn="ctr"/>
            <a:r>
              <a:rPr lang="en-US" sz="4000" dirty="0" smtClean="0"/>
              <a:t>counteractively </a:t>
            </a:r>
            <a:r>
              <a:rPr lang="en-US" sz="4000" dirty="0"/>
              <a:t>increase some scaling. </a:t>
            </a:r>
            <a:endParaRPr lang="en-US" sz="40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455333319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066800"/>
            <a:ext cx="8649503" cy="2597355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Some of the highest sucrose </a:t>
            </a:r>
            <a:endParaRPr lang="en-US" sz="5400" dirty="0" smtClean="0"/>
          </a:p>
          <a:p>
            <a:pPr algn="ctr"/>
            <a:r>
              <a:rPr lang="en-US" sz="5400" dirty="0" smtClean="0"/>
              <a:t>losses </a:t>
            </a:r>
            <a:r>
              <a:rPr lang="en-US" sz="5400" dirty="0"/>
              <a:t>also occur in the </a:t>
            </a:r>
            <a:endParaRPr lang="en-US" sz="5400" dirty="0" smtClean="0"/>
          </a:p>
          <a:p>
            <a:pPr algn="ctr"/>
            <a:r>
              <a:rPr lang="en-US" sz="5400" dirty="0" smtClean="0"/>
              <a:t>late </a:t>
            </a:r>
            <a:r>
              <a:rPr lang="en-US" sz="5400" dirty="0"/>
              <a:t>season.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216210826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90327"/>
            <a:ext cx="9104243" cy="6567673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4200" dirty="0"/>
              <a:t>Although cane quality often </a:t>
            </a:r>
            <a:r>
              <a:rPr lang="en-US" sz="4200" dirty="0" smtClean="0"/>
              <a:t>decreases </a:t>
            </a:r>
          </a:p>
          <a:p>
            <a:pPr algn="ctr"/>
            <a:r>
              <a:rPr lang="en-US" sz="4200" dirty="0" smtClean="0"/>
              <a:t>again </a:t>
            </a:r>
            <a:r>
              <a:rPr lang="en-US" sz="4200" dirty="0"/>
              <a:t>in the late </a:t>
            </a:r>
            <a:r>
              <a:rPr lang="en-US" sz="4200" dirty="0" smtClean="0"/>
              <a:t>season </a:t>
            </a:r>
            <a:r>
              <a:rPr lang="en-US" sz="4200" dirty="0"/>
              <a:t>(but not to </a:t>
            </a:r>
            <a:endParaRPr lang="en-US" sz="4200" dirty="0" smtClean="0"/>
          </a:p>
          <a:p>
            <a:pPr algn="ctr"/>
            <a:r>
              <a:rPr lang="en-US" sz="4200" dirty="0" smtClean="0"/>
              <a:t>the </a:t>
            </a:r>
            <a:r>
              <a:rPr lang="en-US" sz="4200" dirty="0"/>
              <a:t>extent of </a:t>
            </a:r>
            <a:r>
              <a:rPr lang="en-US" sz="4200" dirty="0" smtClean="0"/>
              <a:t>the </a:t>
            </a:r>
            <a:r>
              <a:rPr lang="en-US" sz="4200" dirty="0"/>
              <a:t>early season), </a:t>
            </a:r>
            <a:endParaRPr lang="en-US" sz="4200" dirty="0" smtClean="0"/>
          </a:p>
          <a:p>
            <a:pPr algn="ctr"/>
            <a:r>
              <a:rPr lang="en-US" sz="4200" dirty="0" smtClean="0"/>
              <a:t>these </a:t>
            </a:r>
            <a:r>
              <a:rPr lang="en-US" sz="4200" dirty="0"/>
              <a:t>increased </a:t>
            </a:r>
            <a:r>
              <a:rPr lang="en-US" sz="4200" dirty="0" smtClean="0"/>
              <a:t>losses </a:t>
            </a:r>
            <a:r>
              <a:rPr lang="en-US" sz="4200" dirty="0"/>
              <a:t>are most </a:t>
            </a:r>
            <a:endParaRPr lang="en-US" sz="4200" dirty="0" smtClean="0"/>
          </a:p>
          <a:p>
            <a:pPr algn="ctr"/>
            <a:r>
              <a:rPr lang="en-US" sz="4200" dirty="0" smtClean="0"/>
              <a:t>likely </a:t>
            </a:r>
            <a:r>
              <a:rPr lang="en-US" sz="4200" dirty="0"/>
              <a:t>because </a:t>
            </a:r>
            <a:r>
              <a:rPr lang="en-US" sz="4200" dirty="0" smtClean="0"/>
              <a:t>of the build-up </a:t>
            </a:r>
          </a:p>
          <a:p>
            <a:pPr algn="ctr"/>
            <a:r>
              <a:rPr lang="en-US" sz="4200" dirty="0" smtClean="0"/>
              <a:t>of </a:t>
            </a:r>
            <a:r>
              <a:rPr lang="en-US" sz="4200" dirty="0"/>
              <a:t>scale resistant </a:t>
            </a:r>
            <a:r>
              <a:rPr lang="en-US" sz="4200" dirty="0" smtClean="0"/>
              <a:t>to cleaning </a:t>
            </a:r>
          </a:p>
          <a:p>
            <a:pPr algn="ctr"/>
            <a:r>
              <a:rPr lang="en-US" sz="4200" dirty="0" smtClean="0"/>
              <a:t>in </a:t>
            </a:r>
            <a:r>
              <a:rPr lang="en-US" sz="4200" dirty="0"/>
              <a:t>the later evaporators </a:t>
            </a:r>
            <a:endParaRPr lang="en-US" sz="4200" dirty="0" smtClean="0"/>
          </a:p>
          <a:p>
            <a:pPr algn="ctr"/>
            <a:r>
              <a:rPr lang="en-US" sz="4200" dirty="0" smtClean="0"/>
              <a:t>after </a:t>
            </a:r>
            <a:r>
              <a:rPr lang="en-US" sz="4200" dirty="0"/>
              <a:t>the pre-evaporators, which </a:t>
            </a:r>
            <a:endParaRPr lang="en-US" sz="4200" dirty="0" smtClean="0"/>
          </a:p>
          <a:p>
            <a:pPr algn="ctr"/>
            <a:r>
              <a:rPr lang="en-US" sz="4200" dirty="0" smtClean="0"/>
              <a:t>becomes </a:t>
            </a:r>
            <a:r>
              <a:rPr lang="en-US" sz="4200" dirty="0"/>
              <a:t>worse as the season </a:t>
            </a:r>
            <a:endParaRPr lang="en-US" sz="4200" dirty="0" smtClean="0"/>
          </a:p>
          <a:p>
            <a:pPr algn="ctr"/>
            <a:r>
              <a:rPr lang="en-US" sz="4200" dirty="0" smtClean="0"/>
              <a:t>endures</a:t>
            </a:r>
            <a:r>
              <a:rPr lang="en-US" sz="4200" dirty="0"/>
              <a:t>.</a:t>
            </a:r>
            <a:endParaRPr lang="en-US" sz="4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8669481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381000"/>
            <a:ext cx="9533271" cy="4797958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6000" dirty="0"/>
              <a:t>A higher target pH in late </a:t>
            </a:r>
            <a:endParaRPr lang="en-US" sz="6000" dirty="0" smtClean="0"/>
          </a:p>
          <a:p>
            <a:r>
              <a:rPr lang="en-US" sz="6000" dirty="0" smtClean="0"/>
              <a:t>season is </a:t>
            </a:r>
            <a:r>
              <a:rPr lang="en-US" sz="6000" dirty="0"/>
              <a:t>not advocated </a:t>
            </a:r>
            <a:endParaRPr lang="en-US" sz="6000" dirty="0" smtClean="0"/>
          </a:p>
          <a:p>
            <a:r>
              <a:rPr lang="en-US" sz="6000" dirty="0" smtClean="0"/>
              <a:t>as </a:t>
            </a:r>
            <a:r>
              <a:rPr lang="en-US" sz="6000" dirty="0"/>
              <a:t>resilient </a:t>
            </a:r>
            <a:r>
              <a:rPr lang="en-US" sz="6000" dirty="0" smtClean="0"/>
              <a:t>scale in </a:t>
            </a:r>
            <a:r>
              <a:rPr lang="en-US" sz="6000" dirty="0"/>
              <a:t>the </a:t>
            </a:r>
            <a:endParaRPr lang="en-US" sz="6000" dirty="0" smtClean="0"/>
          </a:p>
          <a:p>
            <a:r>
              <a:rPr lang="en-US" sz="6000" dirty="0" smtClean="0"/>
              <a:t>later </a:t>
            </a:r>
            <a:r>
              <a:rPr lang="en-US" sz="6000" dirty="0"/>
              <a:t>evaporators </a:t>
            </a:r>
            <a:r>
              <a:rPr lang="en-US" sz="6000" dirty="0" smtClean="0"/>
              <a:t>would </a:t>
            </a:r>
          </a:p>
          <a:p>
            <a:r>
              <a:rPr lang="en-US" sz="6000" dirty="0" smtClean="0"/>
              <a:t>over </a:t>
            </a:r>
            <a:r>
              <a:rPr lang="en-US" sz="6000" dirty="0"/>
              <a:t>ride pH effects </a:t>
            </a:r>
            <a:r>
              <a:rPr lang="en-US" sz="6000" dirty="0" smtClean="0"/>
              <a:t>anyway</a:t>
            </a:r>
            <a:r>
              <a:rPr lang="en-US" sz="60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90767047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0">
        <p:cut/>
      </p:transition>
    </mc:Choice>
    <mc:Fallback xmlns="">
      <p:transition>
        <p:cut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11134" y="2438400"/>
            <a:ext cx="8045491" cy="1874081"/>
          </a:xfrm>
          <a:prstGeom prst="rect">
            <a:avLst/>
          </a:prstGeom>
          <a:ln>
            <a:noFill/>
          </a:ln>
        </p:spPr>
        <p:style>
          <a:lnRef idx="2">
            <a:schemeClr val="accent1"/>
          </a:lnRef>
          <a:fillRef idx="1">
            <a:schemeClr val="lt1"/>
          </a:fillRef>
          <a:effectRef idx="0">
            <a:schemeClr val="accent1"/>
          </a:effectRef>
          <a:fontRef idx="minor">
            <a:schemeClr val="dk1"/>
          </a:fontRef>
        </p:style>
        <p:txBody>
          <a:bodyPr wrap="none" lIns="103356" tIns="51678" rIns="103356" bIns="51678">
            <a:spAutoFit/>
          </a:bodyPr>
          <a:lstStyle/>
          <a:p>
            <a:pPr algn="r"/>
            <a:r>
              <a:rPr lang="en-US" sz="5400" b="1" u="sng" dirty="0"/>
              <a:t>ACKNOWLEDGEMENTS</a:t>
            </a:r>
            <a:endParaRPr lang="en-US" sz="5400" dirty="0"/>
          </a:p>
          <a:p>
            <a:r>
              <a:rPr lang="en-US" sz="6100" b="1" dirty="0"/>
              <a:t> 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3105966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152400"/>
            <a:ext cx="8503920" cy="60236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9107249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28600" y="1066800"/>
            <a:ext cx="9647981" cy="509034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200" dirty="0"/>
              <a:t>At high temperature and high </a:t>
            </a:r>
            <a:endParaRPr lang="en-US" sz="5200" dirty="0" smtClean="0"/>
          </a:p>
          <a:p>
            <a:pPr algn="ctr"/>
            <a:r>
              <a:rPr lang="en-US" sz="5200" dirty="0" smtClean="0"/>
              <a:t>acidity</a:t>
            </a:r>
            <a:r>
              <a:rPr lang="en-US" sz="5200" dirty="0"/>
              <a:t>, inversion increases. </a:t>
            </a:r>
            <a:endParaRPr lang="en-US" sz="5200" dirty="0" smtClean="0"/>
          </a:p>
          <a:p>
            <a:pPr algn="ctr"/>
            <a:r>
              <a:rPr lang="en-US" sz="5200" dirty="0" smtClean="0"/>
              <a:t>Inversion </a:t>
            </a:r>
            <a:r>
              <a:rPr lang="en-US" sz="5200" dirty="0"/>
              <a:t>losses of evaporators </a:t>
            </a:r>
            <a:endParaRPr lang="en-US" sz="5200" dirty="0" smtClean="0"/>
          </a:p>
          <a:p>
            <a:pPr algn="ctr"/>
            <a:r>
              <a:rPr lang="en-US" sz="5200" dirty="0" smtClean="0"/>
              <a:t>are </a:t>
            </a:r>
            <a:r>
              <a:rPr lang="en-US" sz="5200" dirty="0"/>
              <a:t>measured by 'Glucose Ratio </a:t>
            </a:r>
            <a:endParaRPr lang="en-US" sz="5200" dirty="0" smtClean="0"/>
          </a:p>
          <a:p>
            <a:pPr algn="ctr"/>
            <a:r>
              <a:rPr lang="en-US" sz="5200" dirty="0" smtClean="0"/>
              <a:t>to </a:t>
            </a:r>
            <a:r>
              <a:rPr lang="en-US" sz="5200" dirty="0"/>
              <a:t>Juice' i-e Ratio of reducing </a:t>
            </a:r>
            <a:endParaRPr lang="en-US" sz="5200" dirty="0" smtClean="0"/>
          </a:p>
          <a:p>
            <a:pPr algn="ctr"/>
            <a:r>
              <a:rPr lang="en-US" sz="5200" dirty="0" smtClean="0"/>
              <a:t>sugar to sucrose </a:t>
            </a:r>
            <a:r>
              <a:rPr lang="en-US" sz="5200" dirty="0"/>
              <a:t>(Pol) in Juice. </a:t>
            </a:r>
            <a:endParaRPr lang="en-US" sz="52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73419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72165" y="990600"/>
            <a:ext cx="8971835" cy="4536348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4800" dirty="0"/>
              <a:t>Ratio decreases slightly </a:t>
            </a:r>
            <a:endParaRPr lang="en-US" sz="4800" dirty="0" smtClean="0"/>
          </a:p>
          <a:p>
            <a:r>
              <a:rPr lang="en-US" sz="4800" dirty="0" smtClean="0"/>
              <a:t>between Clarified </a:t>
            </a:r>
            <a:r>
              <a:rPr lang="en-US" sz="4800" dirty="0"/>
              <a:t>Juice and </a:t>
            </a:r>
            <a:endParaRPr lang="en-US" sz="4800" dirty="0" smtClean="0"/>
          </a:p>
          <a:p>
            <a:r>
              <a:rPr lang="en-US" sz="4800" dirty="0" smtClean="0"/>
              <a:t>Syrup </a:t>
            </a:r>
            <a:r>
              <a:rPr lang="en-US" sz="4800" dirty="0"/>
              <a:t>with </a:t>
            </a:r>
            <a:r>
              <a:rPr lang="en-US" sz="4800" dirty="0" smtClean="0"/>
              <a:t>a </a:t>
            </a:r>
            <a:r>
              <a:rPr lang="en-US" sz="4800" dirty="0"/>
              <a:t>value of </a:t>
            </a:r>
            <a:endParaRPr lang="en-US" sz="4800" dirty="0" smtClean="0"/>
          </a:p>
          <a:p>
            <a:r>
              <a:rPr lang="en-US" sz="4800" dirty="0" smtClean="0"/>
              <a:t>about </a:t>
            </a:r>
            <a:r>
              <a:rPr lang="en-US" sz="4800" dirty="0"/>
              <a:t>4% (Honig). </a:t>
            </a:r>
            <a:r>
              <a:rPr lang="en-US" sz="4800" dirty="0" smtClean="0"/>
              <a:t>If </a:t>
            </a:r>
            <a:r>
              <a:rPr lang="en-US" sz="4800" dirty="0"/>
              <a:t>it increases </a:t>
            </a:r>
            <a:endParaRPr lang="en-US" sz="4800" dirty="0" smtClean="0"/>
          </a:p>
          <a:p>
            <a:r>
              <a:rPr lang="en-US" sz="4800" dirty="0" smtClean="0"/>
              <a:t>or </a:t>
            </a:r>
            <a:r>
              <a:rPr lang="en-US" sz="4800" dirty="0"/>
              <a:t>stationary, </a:t>
            </a:r>
            <a:r>
              <a:rPr lang="en-US" sz="4800" dirty="0" smtClean="0"/>
              <a:t>means </a:t>
            </a:r>
            <a:r>
              <a:rPr lang="en-US" sz="4800" dirty="0"/>
              <a:t>inversion </a:t>
            </a:r>
            <a:endParaRPr lang="en-US" sz="4800" dirty="0" smtClean="0"/>
          </a:p>
          <a:p>
            <a:r>
              <a:rPr lang="en-US" sz="4800" dirty="0" smtClean="0"/>
              <a:t>in </a:t>
            </a:r>
            <a:r>
              <a:rPr lang="en-US" sz="4800" dirty="0"/>
              <a:t>evaporators. </a:t>
            </a:r>
          </a:p>
        </p:txBody>
      </p:sp>
    </p:spTree>
    <p:extLst>
      <p:ext uri="{BB962C8B-B14F-4D97-AF65-F5344CB8AC3E}">
        <p14:creationId xmlns:p14="http://schemas.microsoft.com/office/powerpoint/2010/main" val="2535816561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1000" y="1483452"/>
            <a:ext cx="8503920" cy="4536348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r>
              <a:rPr lang="en-US" sz="3600" dirty="0"/>
              <a:t>This is due to;</a:t>
            </a:r>
          </a:p>
          <a:p>
            <a:r>
              <a:rPr lang="en-US" sz="3600" dirty="0"/>
              <a:t> </a:t>
            </a:r>
          </a:p>
          <a:p>
            <a:pPr marL="857250" lvl="0" indent="-857250">
              <a:buAutoNum type="romanLcParenBoth"/>
            </a:pPr>
            <a:r>
              <a:rPr lang="en-US" sz="3600" dirty="0" smtClean="0"/>
              <a:t>High </a:t>
            </a:r>
            <a:r>
              <a:rPr lang="en-US" sz="3600" dirty="0"/>
              <a:t>temperature in </a:t>
            </a:r>
            <a:r>
              <a:rPr lang="en-US" sz="3600" dirty="0" smtClean="0"/>
              <a:t>first vessel.</a:t>
            </a:r>
          </a:p>
          <a:p>
            <a:pPr marL="857250" lvl="0" indent="-857250">
              <a:buAutoNum type="romanLcParenBoth"/>
            </a:pPr>
            <a:endParaRPr lang="en-US" sz="3600" dirty="0"/>
          </a:p>
          <a:p>
            <a:pPr lvl="0"/>
            <a:r>
              <a:rPr lang="en-US" sz="3600" dirty="0" smtClean="0"/>
              <a:t>(ii) Maximum retention time in vessel </a:t>
            </a:r>
            <a:r>
              <a:rPr lang="en-US" sz="3600" dirty="0"/>
              <a:t>due </a:t>
            </a:r>
            <a:r>
              <a:rPr lang="en-US" sz="3600" dirty="0" smtClean="0"/>
              <a:t> </a:t>
            </a:r>
          </a:p>
          <a:p>
            <a:pPr lvl="0"/>
            <a:r>
              <a:rPr lang="en-US" sz="3600" dirty="0"/>
              <a:t> </a:t>
            </a:r>
            <a:r>
              <a:rPr lang="en-US" sz="3600" dirty="0" smtClean="0"/>
              <a:t>     to short circuit from</a:t>
            </a:r>
            <a:r>
              <a:rPr lang="en-US" sz="3600" dirty="0"/>
              <a:t> </a:t>
            </a:r>
            <a:r>
              <a:rPr lang="en-US" sz="3600" dirty="0" smtClean="0"/>
              <a:t>entry to </a:t>
            </a:r>
            <a:r>
              <a:rPr lang="en-US" sz="3600" dirty="0"/>
              <a:t>exit</a:t>
            </a:r>
            <a:r>
              <a:rPr lang="en-US" sz="3600" dirty="0" smtClean="0"/>
              <a:t>.</a:t>
            </a:r>
          </a:p>
          <a:p>
            <a:pPr lvl="0"/>
            <a:endParaRPr lang="en-US" sz="3600" dirty="0"/>
          </a:p>
          <a:p>
            <a:pPr lvl="0"/>
            <a:r>
              <a:rPr lang="en-US" sz="3600" dirty="0" smtClean="0"/>
              <a:t>(iii) Too </a:t>
            </a:r>
            <a:r>
              <a:rPr lang="en-US" sz="3600" dirty="0"/>
              <a:t>low </a:t>
            </a:r>
            <a:r>
              <a:rPr lang="en-US" sz="3600" dirty="0" smtClean="0"/>
              <a:t>pH. </a:t>
            </a:r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3832270207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07880" y="1066800"/>
            <a:ext cx="8936120" cy="4536348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4800" dirty="0"/>
              <a:t>Normal pH drop between Clear </a:t>
            </a:r>
            <a:endParaRPr lang="en-US" sz="4800" dirty="0" smtClean="0"/>
          </a:p>
          <a:p>
            <a:r>
              <a:rPr lang="en-US" sz="4800" dirty="0" smtClean="0"/>
              <a:t>Juice </a:t>
            </a:r>
            <a:r>
              <a:rPr lang="en-US" sz="4800" dirty="0"/>
              <a:t>and Syrup is 0.30 and not </a:t>
            </a:r>
            <a:endParaRPr lang="en-US" sz="4800" dirty="0" smtClean="0"/>
          </a:p>
          <a:p>
            <a:r>
              <a:rPr lang="en-US" sz="4800" dirty="0" smtClean="0"/>
              <a:t>exceeds </a:t>
            </a:r>
            <a:r>
              <a:rPr lang="en-US" sz="4800" dirty="0"/>
              <a:t>to 0.50 (Honig). Normal </a:t>
            </a:r>
            <a:endParaRPr lang="en-US" sz="4800" dirty="0" smtClean="0"/>
          </a:p>
          <a:p>
            <a:r>
              <a:rPr lang="en-US" sz="4800" dirty="0" smtClean="0"/>
              <a:t>inversion </a:t>
            </a:r>
            <a:r>
              <a:rPr lang="en-US" sz="4800" dirty="0"/>
              <a:t>losses in course of </a:t>
            </a:r>
            <a:endParaRPr lang="en-US" sz="4800" dirty="0" smtClean="0"/>
          </a:p>
          <a:p>
            <a:r>
              <a:rPr lang="en-US" sz="4800" dirty="0" smtClean="0"/>
              <a:t>evaporation </a:t>
            </a:r>
            <a:r>
              <a:rPr lang="en-US" sz="4800" dirty="0"/>
              <a:t>should not exceed </a:t>
            </a:r>
            <a:endParaRPr lang="en-US" sz="4800" dirty="0" smtClean="0"/>
          </a:p>
          <a:p>
            <a:r>
              <a:rPr lang="en-US" sz="4800" dirty="0" smtClean="0"/>
              <a:t>0.2</a:t>
            </a:r>
            <a:r>
              <a:rPr lang="en-US" sz="4800" dirty="0"/>
              <a:t>% of sucrose as maximum.</a:t>
            </a:r>
          </a:p>
        </p:txBody>
      </p:sp>
    </p:spTree>
    <p:extLst>
      <p:ext uri="{BB962C8B-B14F-4D97-AF65-F5344CB8AC3E}">
        <p14:creationId xmlns:p14="http://schemas.microsoft.com/office/powerpoint/2010/main" val="15422857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82880" y="228601"/>
            <a:ext cx="8503920" cy="588187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3536267223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838200"/>
            <a:ext cx="8356539" cy="509034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5400" dirty="0"/>
              <a:t>For a standard quadruple </a:t>
            </a:r>
            <a:endParaRPr lang="en-US" sz="5400" dirty="0" smtClean="0"/>
          </a:p>
          <a:p>
            <a:r>
              <a:rPr lang="en-US" sz="5400" dirty="0" smtClean="0"/>
              <a:t>effect</a:t>
            </a:r>
            <a:r>
              <a:rPr lang="en-US" sz="5400" dirty="0"/>
              <a:t>, </a:t>
            </a:r>
            <a:r>
              <a:rPr lang="en-US" sz="5400" dirty="0" smtClean="0"/>
              <a:t>with </a:t>
            </a:r>
            <a:r>
              <a:rPr lang="en-US" sz="5400" dirty="0"/>
              <a:t>the first vessel </a:t>
            </a:r>
            <a:endParaRPr lang="en-US" sz="5400" dirty="0" smtClean="0"/>
          </a:p>
          <a:p>
            <a:r>
              <a:rPr lang="en-US" sz="5400" dirty="0" smtClean="0"/>
              <a:t>heated </a:t>
            </a:r>
            <a:r>
              <a:rPr lang="en-US" sz="5400" dirty="0"/>
              <a:t>by </a:t>
            </a:r>
            <a:r>
              <a:rPr lang="en-US" sz="5400" dirty="0" smtClean="0"/>
              <a:t>steam at </a:t>
            </a:r>
            <a:r>
              <a:rPr lang="en-US" sz="5400" dirty="0"/>
              <a:t>112°C </a:t>
            </a:r>
            <a:endParaRPr lang="en-US" sz="5400" dirty="0" smtClean="0"/>
          </a:p>
          <a:p>
            <a:r>
              <a:rPr lang="en-US" sz="5400" dirty="0" smtClean="0"/>
              <a:t>(</a:t>
            </a:r>
            <a:r>
              <a:rPr lang="en-US" sz="5400" dirty="0"/>
              <a:t>234°F). </a:t>
            </a:r>
            <a:r>
              <a:rPr lang="en-US" sz="5400" dirty="0" smtClean="0"/>
              <a:t>Claassen evaluates </a:t>
            </a:r>
          </a:p>
          <a:p>
            <a:r>
              <a:rPr lang="en-US" sz="5400" dirty="0" smtClean="0"/>
              <a:t>losses of </a:t>
            </a:r>
            <a:r>
              <a:rPr lang="en-US" sz="5400" dirty="0"/>
              <a:t>sucrose by </a:t>
            </a:r>
            <a:endParaRPr lang="en-US" sz="5400" dirty="0" smtClean="0"/>
          </a:p>
          <a:p>
            <a:r>
              <a:rPr lang="en-US" sz="5400" dirty="0" smtClean="0"/>
              <a:t>inversion </a:t>
            </a:r>
            <a:r>
              <a:rPr lang="en-US" sz="5400" dirty="0"/>
              <a:t>at:</a:t>
            </a:r>
          </a:p>
        </p:txBody>
      </p:sp>
    </p:spTree>
    <p:extLst>
      <p:ext uri="{BB962C8B-B14F-4D97-AF65-F5344CB8AC3E}">
        <p14:creationId xmlns:p14="http://schemas.microsoft.com/office/powerpoint/2010/main" val="409052221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322361"/>
            <a:ext cx="8614750" cy="376690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4000" dirty="0"/>
              <a:t>1st vessel: 0.020% of sucrose in juice </a:t>
            </a:r>
          </a:p>
          <a:p>
            <a:r>
              <a:rPr lang="en-US" sz="4000" dirty="0"/>
              <a:t>2nd vessel: 0.015% of sucrose in juice </a:t>
            </a:r>
          </a:p>
          <a:p>
            <a:r>
              <a:rPr lang="en-US" sz="4000" dirty="0"/>
              <a:t>3rd vessel: 0.010% of sucrose in juice </a:t>
            </a:r>
          </a:p>
          <a:p>
            <a:r>
              <a:rPr lang="en-US" sz="4000" dirty="0"/>
              <a:t>4th vessel: 0.005% of sucrose in juice</a:t>
            </a:r>
          </a:p>
          <a:p>
            <a:r>
              <a:rPr lang="en-US" sz="4000" dirty="0" smtClean="0"/>
              <a:t>                   0.050</a:t>
            </a:r>
            <a:r>
              <a:rPr lang="en-US" sz="4000" dirty="0"/>
              <a:t>% of sucrose in </a:t>
            </a:r>
            <a:r>
              <a:rPr lang="en-US" sz="4000" dirty="0" smtClean="0"/>
              <a:t>juice</a:t>
            </a:r>
          </a:p>
          <a:p>
            <a:r>
              <a:rPr lang="en-US" sz="3800" dirty="0" smtClean="0"/>
              <a:t>Or</a:t>
            </a:r>
            <a:r>
              <a:rPr lang="en-US" sz="3800" dirty="0"/>
              <a:t>, </a:t>
            </a:r>
            <a:r>
              <a:rPr lang="en-US" sz="3800" dirty="0" smtClean="0"/>
              <a:t>approximately  it is 0.007 </a:t>
            </a:r>
            <a:r>
              <a:rPr lang="en-US" sz="3800" dirty="0"/>
              <a:t>% on cane.</a:t>
            </a:r>
          </a:p>
        </p:txBody>
      </p:sp>
    </p:spTree>
    <p:extLst>
      <p:ext uri="{BB962C8B-B14F-4D97-AF65-F5344CB8AC3E}">
        <p14:creationId xmlns:p14="http://schemas.microsoft.com/office/powerpoint/2010/main" val="1402186665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35280" y="228601"/>
            <a:ext cx="8503920" cy="583743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206193000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12982" y="2286000"/>
            <a:ext cx="9031018" cy="1981802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6100" b="1" u="sng" dirty="0"/>
              <a:t>GENERAL DISCUSSION</a:t>
            </a:r>
            <a:r>
              <a:rPr lang="en-US" sz="6100" b="1" dirty="0"/>
              <a:t> </a:t>
            </a:r>
            <a:endParaRPr lang="en-US" sz="6100" b="1" dirty="0" smtClean="0"/>
          </a:p>
          <a:p>
            <a:r>
              <a:rPr lang="en-US" sz="6100" b="1" dirty="0" smtClean="0"/>
              <a:t>   </a:t>
            </a:r>
            <a:r>
              <a:rPr lang="en-US" sz="6100" b="1" u="sng" dirty="0" smtClean="0"/>
              <a:t>AND </a:t>
            </a:r>
            <a:r>
              <a:rPr lang="en-US" sz="6100" b="1" u="sng" dirty="0"/>
              <a:t>CONCLUSIONS</a:t>
            </a:r>
            <a:r>
              <a:rPr lang="en-US" sz="6100" b="1" dirty="0"/>
              <a:t>:</a:t>
            </a:r>
            <a:endParaRPr lang="en-US" sz="6100" dirty="0"/>
          </a:p>
        </p:txBody>
      </p:sp>
    </p:spTree>
    <p:extLst>
      <p:ext uri="{BB962C8B-B14F-4D97-AF65-F5344CB8AC3E}">
        <p14:creationId xmlns:p14="http://schemas.microsoft.com/office/powerpoint/2010/main" val="4108865368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87936" y="893605"/>
            <a:ext cx="8890787" cy="509034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r>
              <a:rPr lang="en-US" sz="5400" dirty="0"/>
              <a:t>I am very thankful to </a:t>
            </a:r>
            <a:endParaRPr lang="en-US" sz="5400" dirty="0" smtClean="0"/>
          </a:p>
          <a:p>
            <a:r>
              <a:rPr lang="en-US" sz="5400" dirty="0" smtClean="0"/>
              <a:t>ALMIGHTY </a:t>
            </a:r>
            <a:r>
              <a:rPr lang="en-US" sz="5400" dirty="0"/>
              <a:t>ALLAH, </a:t>
            </a:r>
            <a:endParaRPr lang="en-US" sz="5400" dirty="0" smtClean="0"/>
          </a:p>
          <a:p>
            <a:r>
              <a:rPr lang="en-US" sz="5400" dirty="0" smtClean="0"/>
              <a:t>Who </a:t>
            </a:r>
            <a:r>
              <a:rPr lang="en-US" sz="5400" dirty="0"/>
              <a:t>gave me the knowledge </a:t>
            </a:r>
            <a:endParaRPr lang="en-US" sz="5400" dirty="0" smtClean="0"/>
          </a:p>
          <a:p>
            <a:r>
              <a:rPr lang="en-US" sz="5400" dirty="0" smtClean="0"/>
              <a:t>and </a:t>
            </a:r>
            <a:r>
              <a:rPr lang="en-US" sz="5400" dirty="0"/>
              <a:t>courage to </a:t>
            </a:r>
            <a:r>
              <a:rPr lang="en-US" sz="5400" dirty="0" smtClean="0"/>
              <a:t>convey </a:t>
            </a:r>
            <a:r>
              <a:rPr lang="en-US" sz="5400" dirty="0"/>
              <a:t>it to </a:t>
            </a:r>
            <a:endParaRPr lang="en-US" sz="5400" dirty="0" smtClean="0"/>
          </a:p>
          <a:p>
            <a:r>
              <a:rPr lang="en-US" sz="5400" dirty="0" smtClean="0"/>
              <a:t>all </a:t>
            </a:r>
            <a:r>
              <a:rPr lang="en-US" sz="5400" dirty="0"/>
              <a:t>of you </a:t>
            </a:r>
            <a:r>
              <a:rPr lang="en-US" sz="5400" dirty="0" smtClean="0"/>
              <a:t>efficiently and </a:t>
            </a:r>
          </a:p>
          <a:p>
            <a:r>
              <a:rPr lang="en-US" sz="5400" dirty="0" smtClean="0"/>
              <a:t>excellently</a:t>
            </a:r>
            <a:r>
              <a:rPr lang="en-US" sz="5400" dirty="0"/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422361483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600200"/>
            <a:ext cx="8939326" cy="4259349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5400" dirty="0"/>
              <a:t>The need for efficient </a:t>
            </a:r>
            <a:endParaRPr lang="en-US" sz="5400" dirty="0" smtClean="0"/>
          </a:p>
          <a:p>
            <a:pPr algn="ctr"/>
            <a:r>
              <a:rPr lang="en-US" sz="5400" dirty="0" smtClean="0"/>
              <a:t>utilization of </a:t>
            </a:r>
            <a:r>
              <a:rPr lang="en-US" sz="5400" dirty="0"/>
              <a:t>energy dictates </a:t>
            </a:r>
            <a:endParaRPr lang="en-US" sz="5400" dirty="0" smtClean="0"/>
          </a:p>
          <a:p>
            <a:pPr algn="ctr"/>
            <a:r>
              <a:rPr lang="en-US" sz="5400" dirty="0" smtClean="0"/>
              <a:t>that </a:t>
            </a:r>
            <a:r>
              <a:rPr lang="en-US" sz="5400" dirty="0"/>
              <a:t>large </a:t>
            </a:r>
            <a:r>
              <a:rPr lang="en-US" sz="5400" dirty="0" smtClean="0"/>
              <a:t>amounts </a:t>
            </a:r>
            <a:r>
              <a:rPr lang="en-US" sz="5400" dirty="0"/>
              <a:t>of </a:t>
            </a:r>
            <a:r>
              <a:rPr lang="en-US" sz="5400" dirty="0" smtClean="0"/>
              <a:t>vapour </a:t>
            </a:r>
          </a:p>
          <a:p>
            <a:pPr algn="ctr"/>
            <a:r>
              <a:rPr lang="en-US" sz="5400" dirty="0" smtClean="0"/>
              <a:t>should </a:t>
            </a:r>
            <a:r>
              <a:rPr lang="en-US" sz="5400" dirty="0"/>
              <a:t>be </a:t>
            </a:r>
            <a:r>
              <a:rPr lang="en-US" sz="5400" i="1" dirty="0" smtClean="0"/>
              <a:t>bled </a:t>
            </a:r>
            <a:r>
              <a:rPr lang="en-US" sz="5400" i="1" dirty="0"/>
              <a:t>from the </a:t>
            </a:r>
            <a:r>
              <a:rPr lang="en-US" sz="5400" i="1" dirty="0" smtClean="0"/>
              <a:t>first </a:t>
            </a:r>
          </a:p>
          <a:p>
            <a:pPr algn="ctr"/>
            <a:r>
              <a:rPr lang="en-US" sz="5400" i="1" dirty="0" smtClean="0"/>
              <a:t>two </a:t>
            </a:r>
            <a:r>
              <a:rPr lang="en-US" sz="5400" i="1" dirty="0"/>
              <a:t>effects </a:t>
            </a:r>
            <a:r>
              <a:rPr lang="en-US" sz="5400" i="1" dirty="0" smtClean="0"/>
              <a:t>of </a:t>
            </a:r>
            <a:r>
              <a:rPr lang="en-US" sz="5400" i="1" dirty="0"/>
              <a:t>evaporators.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1887781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447800"/>
            <a:ext cx="8643219" cy="4259349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i="1" dirty="0"/>
              <a:t>To achieve this large portion </a:t>
            </a:r>
            <a:endParaRPr lang="en-US" sz="5400" i="1" dirty="0" smtClean="0"/>
          </a:p>
          <a:p>
            <a:pPr algn="ctr"/>
            <a:r>
              <a:rPr lang="en-US" sz="5400" i="1" dirty="0" smtClean="0"/>
              <a:t>of the</a:t>
            </a:r>
            <a:r>
              <a:rPr lang="en-US" sz="5400" dirty="0" smtClean="0"/>
              <a:t> </a:t>
            </a:r>
            <a:r>
              <a:rPr lang="en-US" sz="5400" dirty="0"/>
              <a:t>total evaporation has </a:t>
            </a:r>
            <a:endParaRPr lang="en-US" sz="5400" dirty="0" smtClean="0"/>
          </a:p>
          <a:p>
            <a:pPr algn="ctr"/>
            <a:r>
              <a:rPr lang="en-US" sz="5400" dirty="0" smtClean="0"/>
              <a:t>to </a:t>
            </a:r>
            <a:r>
              <a:rPr lang="en-US" sz="5400" dirty="0"/>
              <a:t>be </a:t>
            </a:r>
            <a:r>
              <a:rPr lang="en-US" sz="5400" dirty="0" smtClean="0"/>
              <a:t>done </a:t>
            </a:r>
            <a:r>
              <a:rPr lang="en-US" sz="5400" dirty="0"/>
              <a:t>in the first two </a:t>
            </a:r>
            <a:endParaRPr lang="en-US" sz="5400" dirty="0" smtClean="0"/>
          </a:p>
          <a:p>
            <a:pPr algn="ctr"/>
            <a:r>
              <a:rPr lang="en-US" sz="5400" dirty="0" smtClean="0"/>
              <a:t>effects and at </a:t>
            </a:r>
            <a:r>
              <a:rPr lang="en-US" sz="5400" dirty="0"/>
              <a:t>temperatures </a:t>
            </a:r>
            <a:endParaRPr lang="en-US" sz="5400" dirty="0" smtClean="0"/>
          </a:p>
          <a:p>
            <a:pPr algn="ctr"/>
            <a:r>
              <a:rPr lang="en-US" sz="5400" dirty="0" smtClean="0"/>
              <a:t>above </a:t>
            </a:r>
            <a:r>
              <a:rPr lang="en-US" sz="5400" dirty="0"/>
              <a:t>100°C.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341793348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51418" y="1676400"/>
            <a:ext cx="8892582" cy="4259349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If too much evaporation is </a:t>
            </a:r>
            <a:endParaRPr lang="en-US" sz="5400" dirty="0" smtClean="0"/>
          </a:p>
          <a:p>
            <a:pPr algn="ctr"/>
            <a:r>
              <a:rPr lang="en-US" sz="5400" dirty="0" smtClean="0"/>
              <a:t>done in </a:t>
            </a:r>
            <a:r>
              <a:rPr lang="en-US" sz="5400" dirty="0"/>
              <a:t>first two effects </a:t>
            </a:r>
            <a:endParaRPr lang="en-US" sz="5400" dirty="0" smtClean="0"/>
          </a:p>
          <a:p>
            <a:pPr algn="ctr"/>
            <a:r>
              <a:rPr lang="en-US" sz="5400" dirty="0" smtClean="0"/>
              <a:t>then </a:t>
            </a:r>
            <a:r>
              <a:rPr lang="en-US" sz="5400" dirty="0"/>
              <a:t>there </a:t>
            </a:r>
            <a:r>
              <a:rPr lang="en-US" sz="5400" dirty="0" smtClean="0"/>
              <a:t>is </a:t>
            </a:r>
            <a:r>
              <a:rPr lang="en-US" sz="5400" dirty="0"/>
              <a:t>a danger of </a:t>
            </a:r>
            <a:endParaRPr lang="en-US" sz="5400" dirty="0" smtClean="0"/>
          </a:p>
          <a:p>
            <a:pPr algn="ctr"/>
            <a:r>
              <a:rPr lang="en-US" sz="5400" dirty="0" smtClean="0"/>
              <a:t>combining conditions of </a:t>
            </a:r>
            <a:r>
              <a:rPr lang="en-US" sz="5400" dirty="0"/>
              <a:t>low </a:t>
            </a:r>
            <a:endParaRPr lang="en-US" sz="5400" dirty="0" smtClean="0"/>
          </a:p>
          <a:p>
            <a:pPr algn="ctr"/>
            <a:r>
              <a:rPr lang="en-US" sz="5400" dirty="0" smtClean="0"/>
              <a:t>pH </a:t>
            </a:r>
            <a:r>
              <a:rPr lang="en-US" sz="5400" dirty="0"/>
              <a:t>and high </a:t>
            </a:r>
            <a:r>
              <a:rPr lang="en-US" sz="5400" dirty="0" smtClean="0"/>
              <a:t>temperature</a:t>
            </a:r>
            <a:r>
              <a:rPr lang="en-US" sz="5400" dirty="0"/>
              <a:t>.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3297416092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228600" y="1905000"/>
            <a:ext cx="8583459" cy="2597355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Therefore, extensive </a:t>
            </a:r>
            <a:r>
              <a:rPr lang="en-US" sz="5400" dirty="0" smtClean="0"/>
              <a:t>vapour </a:t>
            </a:r>
          </a:p>
          <a:p>
            <a:pPr algn="ctr"/>
            <a:r>
              <a:rPr lang="en-US" sz="5400" dirty="0" smtClean="0"/>
              <a:t>bleeding </a:t>
            </a:r>
            <a:r>
              <a:rPr lang="en-US" sz="5400" dirty="0"/>
              <a:t>contributes to </a:t>
            </a:r>
            <a:endParaRPr lang="en-US" sz="5400" dirty="0" smtClean="0"/>
          </a:p>
          <a:p>
            <a:pPr algn="ctr"/>
            <a:r>
              <a:rPr lang="en-US" sz="5400" dirty="0" smtClean="0"/>
              <a:t>sucrose degradation</a:t>
            </a:r>
            <a:r>
              <a:rPr lang="en-US" sz="5400" dirty="0"/>
              <a:t>. </a:t>
            </a:r>
            <a:endParaRPr lang="en-US" sz="5400" dirty="0" smtClean="0"/>
          </a:p>
        </p:txBody>
      </p:sp>
    </p:spTree>
    <p:extLst>
      <p:ext uri="{BB962C8B-B14F-4D97-AF65-F5344CB8AC3E}">
        <p14:creationId xmlns:p14="http://schemas.microsoft.com/office/powerpoint/2010/main" val="1067186033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0"/>
            <a:ext cx="9144000" cy="7121671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pPr algn="ctr">
              <a:buFont typeface="Wingdings" pitchFamily="2" charset="2"/>
              <a:buChar char="Ø"/>
            </a:pPr>
            <a:r>
              <a:rPr lang="en-US" sz="3700" dirty="0" smtClean="0"/>
              <a:t>The low pH is caused by </a:t>
            </a:r>
          </a:p>
          <a:p>
            <a:pPr algn="ctr"/>
            <a:r>
              <a:rPr lang="en-US" sz="3700" dirty="0" smtClean="0"/>
              <a:t>a combination of factors. </a:t>
            </a:r>
            <a:endParaRPr lang="en-US" sz="3700" b="1" dirty="0" smtClean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  <a:p>
            <a:pPr algn="ctr"/>
            <a:r>
              <a:rPr lang="en-US" sz="3700" dirty="0" smtClean="0"/>
              <a:t>Firstly</a:t>
            </a:r>
            <a:r>
              <a:rPr lang="en-US" sz="3700" dirty="0"/>
              <a:t>, as evaporation progresses </a:t>
            </a:r>
            <a:endParaRPr lang="en-US" sz="3700" dirty="0" smtClean="0"/>
          </a:p>
          <a:p>
            <a:pPr algn="ctr"/>
            <a:r>
              <a:rPr lang="en-US" sz="3700" dirty="0" smtClean="0"/>
              <a:t>the </a:t>
            </a:r>
            <a:r>
              <a:rPr lang="en-US" sz="3700" dirty="0"/>
              <a:t>existing acids become more </a:t>
            </a:r>
            <a:endParaRPr lang="en-US" sz="3700" dirty="0" smtClean="0"/>
          </a:p>
          <a:p>
            <a:pPr algn="ctr"/>
            <a:r>
              <a:rPr lang="en-US" sz="3700" dirty="0" smtClean="0"/>
              <a:t>concentrated </a:t>
            </a:r>
            <a:r>
              <a:rPr lang="en-US" sz="3700" dirty="0"/>
              <a:t>and therefore there </a:t>
            </a:r>
            <a:endParaRPr lang="en-US" sz="3700" dirty="0" smtClean="0"/>
          </a:p>
          <a:p>
            <a:pPr algn="ctr"/>
            <a:r>
              <a:rPr lang="en-US" sz="3700" dirty="0" smtClean="0"/>
              <a:t>is </a:t>
            </a:r>
            <a:r>
              <a:rPr lang="en-US" sz="3700" dirty="0"/>
              <a:t>a relationship between brix </a:t>
            </a:r>
            <a:endParaRPr lang="en-US" sz="3700" dirty="0" smtClean="0"/>
          </a:p>
          <a:p>
            <a:pPr algn="ctr"/>
            <a:r>
              <a:rPr lang="en-US" sz="3700" dirty="0" smtClean="0"/>
              <a:t>and </a:t>
            </a:r>
            <a:r>
              <a:rPr lang="en-US" sz="3700" dirty="0"/>
              <a:t>pH. Secondly, the pH </a:t>
            </a:r>
            <a:endParaRPr lang="en-US" sz="3700" dirty="0" smtClean="0"/>
          </a:p>
          <a:p>
            <a:pPr algn="ctr"/>
            <a:r>
              <a:rPr lang="en-US" sz="3700" dirty="0" smtClean="0"/>
              <a:t>decreases with </a:t>
            </a:r>
            <a:r>
              <a:rPr lang="en-US" sz="3700" dirty="0"/>
              <a:t>increasing </a:t>
            </a:r>
            <a:endParaRPr lang="en-US" sz="3700" dirty="0" smtClean="0"/>
          </a:p>
          <a:p>
            <a:pPr algn="ctr"/>
            <a:r>
              <a:rPr lang="en-US" sz="3700" dirty="0" smtClean="0"/>
              <a:t>temperature and thus a combination of high brix and high </a:t>
            </a:r>
          </a:p>
          <a:p>
            <a:pPr algn="ctr"/>
            <a:r>
              <a:rPr lang="en-US" sz="3700" dirty="0" smtClean="0"/>
              <a:t>temperature </a:t>
            </a:r>
            <a:r>
              <a:rPr lang="en-US" sz="3700" dirty="0"/>
              <a:t>causes </a:t>
            </a:r>
            <a:r>
              <a:rPr lang="en-US" sz="3700" dirty="0" smtClean="0"/>
              <a:t>conditions </a:t>
            </a:r>
          </a:p>
          <a:p>
            <a:pPr algn="ctr"/>
            <a:r>
              <a:rPr lang="en-US" sz="3700" dirty="0" smtClean="0"/>
              <a:t>of </a:t>
            </a:r>
            <a:r>
              <a:rPr lang="en-US" sz="3700" dirty="0"/>
              <a:t>low pH. </a:t>
            </a:r>
            <a:endParaRPr lang="en-US" sz="37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402807276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04800" y="1143000"/>
            <a:ext cx="8403089" cy="509034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If decomposition of invert </a:t>
            </a:r>
            <a:endParaRPr lang="en-US" sz="5400" dirty="0" smtClean="0"/>
          </a:p>
          <a:p>
            <a:pPr algn="ctr"/>
            <a:r>
              <a:rPr lang="en-US" sz="5400" dirty="0" smtClean="0"/>
              <a:t>sugar occurs </a:t>
            </a:r>
            <a:r>
              <a:rPr lang="en-US" sz="5400" dirty="0"/>
              <a:t>then the acid </a:t>
            </a:r>
            <a:endParaRPr lang="en-US" sz="5400" dirty="0" smtClean="0"/>
          </a:p>
          <a:p>
            <a:pPr algn="ctr"/>
            <a:r>
              <a:rPr lang="en-US" sz="5400" dirty="0" smtClean="0"/>
              <a:t>end-products further </a:t>
            </a:r>
          </a:p>
          <a:p>
            <a:pPr algn="ctr"/>
            <a:r>
              <a:rPr lang="en-US" sz="5400" dirty="0" smtClean="0"/>
              <a:t>decrease the </a:t>
            </a:r>
            <a:r>
              <a:rPr lang="en-US" sz="5400" dirty="0"/>
              <a:t>pH and </a:t>
            </a:r>
            <a:endParaRPr lang="en-US" sz="5400" dirty="0" smtClean="0"/>
          </a:p>
          <a:p>
            <a:pPr algn="ctr"/>
            <a:r>
              <a:rPr lang="en-US" sz="5400" dirty="0" smtClean="0"/>
              <a:t>thereby </a:t>
            </a:r>
            <a:r>
              <a:rPr lang="en-US" sz="5400" dirty="0"/>
              <a:t>catalyze </a:t>
            </a:r>
            <a:r>
              <a:rPr lang="en-US" sz="5400" dirty="0" smtClean="0"/>
              <a:t>additional </a:t>
            </a:r>
          </a:p>
          <a:p>
            <a:pPr algn="ctr"/>
            <a:r>
              <a:rPr lang="en-US" sz="5400" dirty="0" smtClean="0"/>
              <a:t>inversion</a:t>
            </a:r>
            <a:r>
              <a:rPr lang="en-US" sz="5400" dirty="0"/>
              <a:t>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024743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57200" y="670560"/>
            <a:ext cx="8503920" cy="6035040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>
              <a:buFont typeface="Wingdings" pitchFamily="2" charset="2"/>
              <a:buChar char="Ø"/>
            </a:pPr>
            <a:r>
              <a:rPr lang="en-US" sz="5400" dirty="0"/>
              <a:t>Most losses </a:t>
            </a:r>
            <a:r>
              <a:rPr lang="en-US" sz="5400" dirty="0" smtClean="0"/>
              <a:t>occur </a:t>
            </a:r>
            <a:r>
              <a:rPr lang="en-US" sz="5400" dirty="0"/>
              <a:t>in the </a:t>
            </a:r>
            <a:endParaRPr lang="en-US" sz="5400" dirty="0" smtClean="0"/>
          </a:p>
          <a:p>
            <a:r>
              <a:rPr lang="en-US" sz="5400" dirty="0" smtClean="0"/>
              <a:t>third/fourth </a:t>
            </a:r>
            <a:r>
              <a:rPr lang="en-US" sz="5400" dirty="0" smtClean="0"/>
              <a:t>evaporators </a:t>
            </a:r>
          </a:p>
          <a:p>
            <a:r>
              <a:rPr lang="en-US" sz="5400" dirty="0" smtClean="0"/>
              <a:t>where there </a:t>
            </a:r>
            <a:r>
              <a:rPr lang="en-US" sz="5400" dirty="0"/>
              <a:t>is </a:t>
            </a:r>
            <a:r>
              <a:rPr lang="en-US" sz="5400" dirty="0" smtClean="0"/>
              <a:t>an </a:t>
            </a:r>
            <a:endParaRPr lang="en-US" sz="5400" dirty="0" smtClean="0"/>
          </a:p>
          <a:p>
            <a:r>
              <a:rPr lang="en-US" sz="5400" dirty="0" smtClean="0"/>
              <a:t>appreciable scaling </a:t>
            </a:r>
            <a:r>
              <a:rPr lang="en-US" sz="5400" dirty="0"/>
              <a:t>and </a:t>
            </a:r>
            <a:endParaRPr lang="en-US" sz="5400" dirty="0" smtClean="0"/>
          </a:p>
          <a:p>
            <a:r>
              <a:rPr lang="en-US" sz="5400" dirty="0" smtClean="0"/>
              <a:t>blocking </a:t>
            </a:r>
            <a:r>
              <a:rPr lang="en-US" sz="5400" dirty="0"/>
              <a:t>of </a:t>
            </a:r>
            <a:r>
              <a:rPr lang="en-US" sz="5400" dirty="0" smtClean="0"/>
              <a:t>evaporator </a:t>
            </a:r>
          </a:p>
          <a:p>
            <a:r>
              <a:rPr lang="en-US" sz="5400" dirty="0" smtClean="0"/>
              <a:t>tubes resulting in longer </a:t>
            </a:r>
          </a:p>
          <a:p>
            <a:r>
              <a:rPr lang="en-US" sz="5400" dirty="0" smtClean="0"/>
              <a:t>retention </a:t>
            </a:r>
            <a:r>
              <a:rPr lang="en-US" sz="5400" dirty="0" smtClean="0"/>
              <a:t>time</a:t>
            </a:r>
            <a:r>
              <a:rPr lang="en-US" sz="5400" dirty="0"/>
              <a:t>.</a:t>
            </a:r>
          </a:p>
          <a:p>
            <a:r>
              <a:rPr lang="en-US" sz="6100" dirty="0"/>
              <a:t> </a:t>
            </a:r>
          </a:p>
        </p:txBody>
      </p:sp>
    </p:spTree>
    <p:extLst>
      <p:ext uri="{BB962C8B-B14F-4D97-AF65-F5344CB8AC3E}">
        <p14:creationId xmlns:p14="http://schemas.microsoft.com/office/powerpoint/2010/main" val="3209164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6229" y="2819400"/>
            <a:ext cx="8636359" cy="179713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11000" b="1" cap="all" dirty="0" smtClean="0">
                <a:ln w="9000" cmpd="sng">
                  <a:solidFill>
                    <a:schemeClr val="accent4">
                      <a:shade val="50000"/>
                      <a:satMod val="12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4">
                        <a:shade val="20000"/>
                        <a:satMod val="245000"/>
                      </a:schemeClr>
                    </a:gs>
                    <a:gs pos="43000">
                      <a:schemeClr val="accent4">
                        <a:satMod val="255000"/>
                      </a:schemeClr>
                    </a:gs>
                    <a:gs pos="48000">
                      <a:schemeClr val="accent4">
                        <a:shade val="85000"/>
                        <a:satMod val="255000"/>
                      </a:schemeClr>
                    </a:gs>
                    <a:gs pos="100000">
                      <a:schemeClr val="accent4">
                        <a:shade val="20000"/>
                        <a:satMod val="245000"/>
                      </a:schemeClr>
                    </a:gs>
                  </a:gsLst>
                  <a:lin ang="5400000"/>
                </a:gradFill>
                <a:effectLst>
                  <a:reflection blurRad="12700" stA="28000" endPos="45000" dist="1000" dir="5400000" sy="-100000" algn="bl" rotWithShape="0"/>
                </a:effectLst>
              </a:rPr>
              <a:t>THANK YOU</a:t>
            </a:r>
            <a:endParaRPr lang="en-US" sz="11000" b="1" cap="all" dirty="0">
              <a:ln w="9000" cmpd="sng">
                <a:solidFill>
                  <a:schemeClr val="accent4">
                    <a:shade val="50000"/>
                    <a:satMod val="120000"/>
                  </a:schemeClr>
                </a:solidFill>
                <a:prstDash val="solid"/>
              </a:ln>
              <a:gradFill>
                <a:gsLst>
                  <a:gs pos="0">
                    <a:schemeClr val="accent4">
                      <a:shade val="20000"/>
                      <a:satMod val="245000"/>
                    </a:schemeClr>
                  </a:gs>
                  <a:gs pos="43000">
                    <a:schemeClr val="accent4">
                      <a:satMod val="255000"/>
                    </a:schemeClr>
                  </a:gs>
                  <a:gs pos="48000">
                    <a:schemeClr val="accent4">
                      <a:shade val="85000"/>
                      <a:satMod val="255000"/>
                    </a:schemeClr>
                  </a:gs>
                  <a:gs pos="100000">
                    <a:schemeClr val="accent4">
                      <a:shade val="20000"/>
                      <a:satMod val="245000"/>
                    </a:schemeClr>
                  </a:gs>
                </a:gsLst>
                <a:lin ang="5400000"/>
              </a:gradFill>
              <a:effectLst>
                <a:reflection blurRad="12700" stA="28000" endPos="45000" dist="1000" dir="5400000" sy="-100000" algn="bl" rotWithShape="0"/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289763375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500">
        <p:split orient="vert"/>
      </p:transition>
    </mc:Choice>
    <mc:Fallback xmlns="">
      <p:transition spd="slow">
        <p:split orient="vert"/>
      </p:transition>
    </mc:Fallback>
  </mc:AlternateContent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411480" y="2"/>
            <a:ext cx="8503920" cy="6752339"/>
          </a:xfrm>
          <a:prstGeom prst="rect">
            <a:avLst/>
          </a:prstGeom>
          <a:noFill/>
        </p:spPr>
        <p:txBody>
          <a:bodyPr wrap="square" lIns="103356" tIns="51678" rIns="103356" bIns="51678">
            <a:spAutoFit/>
          </a:bodyPr>
          <a:lstStyle/>
          <a:p>
            <a:r>
              <a:rPr lang="en-US" sz="5400" dirty="0"/>
              <a:t>I would like to show my </a:t>
            </a:r>
            <a:r>
              <a:rPr lang="en-US" sz="5400" dirty="0" smtClean="0"/>
              <a:t>greatest </a:t>
            </a:r>
            <a:r>
              <a:rPr lang="en-US" sz="5400" dirty="0"/>
              <a:t>appreciation </a:t>
            </a:r>
            <a:r>
              <a:rPr lang="en-US" sz="5400" dirty="0" smtClean="0"/>
              <a:t>to </a:t>
            </a:r>
          </a:p>
          <a:p>
            <a:r>
              <a:rPr lang="en-US" sz="5400" dirty="0" smtClean="0"/>
              <a:t>Mr</a:t>
            </a:r>
            <a:r>
              <a:rPr lang="en-US" sz="5400" dirty="0"/>
              <a:t>. Javed Iqbal, Project </a:t>
            </a:r>
            <a:r>
              <a:rPr lang="en-US" sz="5400" dirty="0" smtClean="0"/>
              <a:t>Director</a:t>
            </a:r>
            <a:r>
              <a:rPr lang="en-US" sz="5400" dirty="0"/>
              <a:t>, </a:t>
            </a:r>
            <a:endParaRPr lang="en-US" sz="5400" dirty="0" smtClean="0"/>
          </a:p>
          <a:p>
            <a:r>
              <a:rPr lang="en-US" sz="5400" dirty="0" smtClean="0"/>
              <a:t>Ramzan </a:t>
            </a:r>
            <a:r>
              <a:rPr lang="en-US" sz="5400" dirty="0"/>
              <a:t>Sugar Mills Limited, </a:t>
            </a:r>
            <a:endParaRPr lang="en-US" sz="5400" dirty="0" smtClean="0"/>
          </a:p>
          <a:p>
            <a:r>
              <a:rPr lang="en-US" sz="5400" dirty="0" smtClean="0"/>
              <a:t>for </a:t>
            </a:r>
            <a:r>
              <a:rPr lang="en-US" sz="5400" dirty="0"/>
              <a:t>his guidance and </a:t>
            </a:r>
            <a:endParaRPr lang="en-US" sz="5400" dirty="0" smtClean="0"/>
          </a:p>
          <a:p>
            <a:r>
              <a:rPr lang="en-US" sz="5400" dirty="0" smtClean="0"/>
              <a:t>encouragement</a:t>
            </a:r>
            <a:r>
              <a:rPr lang="en-US" sz="5400" dirty="0"/>
              <a:t>. </a:t>
            </a:r>
          </a:p>
        </p:txBody>
      </p:sp>
    </p:spTree>
    <p:extLst>
      <p:ext uri="{BB962C8B-B14F-4D97-AF65-F5344CB8AC3E}">
        <p14:creationId xmlns:p14="http://schemas.microsoft.com/office/powerpoint/2010/main" val="274218922"/>
      </p:ext>
    </p:extLst>
  </p:cSld>
  <p:clrMapOvr>
    <a:masterClrMapping/>
  </p:clrMapOvr>
  <p:transition spd="slow">
    <p:wipe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47638" y="914400"/>
            <a:ext cx="9191638" cy="5090346"/>
          </a:xfrm>
          <a:prstGeom prst="rect">
            <a:avLst/>
          </a:prstGeom>
          <a:noFill/>
        </p:spPr>
        <p:txBody>
          <a:bodyPr wrap="none" lIns="103356" tIns="51678" rIns="103356" bIns="51678">
            <a:spAutoFit/>
          </a:bodyPr>
          <a:lstStyle/>
          <a:p>
            <a:pPr algn="ctr"/>
            <a:r>
              <a:rPr lang="en-US" sz="5400" dirty="0"/>
              <a:t>I would like to gratefully </a:t>
            </a:r>
            <a:endParaRPr lang="en-US" sz="5400" dirty="0" smtClean="0"/>
          </a:p>
          <a:p>
            <a:pPr algn="ctr"/>
            <a:r>
              <a:rPr lang="en-US" sz="5400" dirty="0" smtClean="0"/>
              <a:t>acknowledge </a:t>
            </a:r>
            <a:r>
              <a:rPr lang="en-US" sz="5400" dirty="0"/>
              <a:t>the enthusiastic </a:t>
            </a:r>
            <a:endParaRPr lang="en-US" sz="5400" dirty="0" smtClean="0"/>
          </a:p>
          <a:p>
            <a:pPr algn="ctr"/>
            <a:r>
              <a:rPr lang="en-US" sz="5400" dirty="0" smtClean="0"/>
              <a:t>supervision </a:t>
            </a:r>
            <a:r>
              <a:rPr lang="en-US" sz="5400" dirty="0"/>
              <a:t>of </a:t>
            </a:r>
            <a:endParaRPr lang="en-US" sz="5400" dirty="0" smtClean="0"/>
          </a:p>
          <a:p>
            <a:pPr algn="ctr"/>
            <a:r>
              <a:rPr lang="en-US" sz="5400" dirty="0" smtClean="0"/>
              <a:t>Mr</a:t>
            </a:r>
            <a:r>
              <a:rPr lang="en-US" sz="5400" dirty="0"/>
              <a:t>. Waseem Ghafoor, </a:t>
            </a:r>
            <a:endParaRPr lang="en-US" sz="5400" dirty="0" smtClean="0"/>
          </a:p>
          <a:p>
            <a:pPr algn="ctr"/>
            <a:r>
              <a:rPr lang="en-US" sz="5400" dirty="0" smtClean="0"/>
              <a:t>General </a:t>
            </a:r>
            <a:r>
              <a:rPr lang="en-US" sz="5400" dirty="0"/>
              <a:t>Manager Production, </a:t>
            </a:r>
            <a:endParaRPr lang="en-US" sz="5400" dirty="0" smtClean="0"/>
          </a:p>
          <a:p>
            <a:pPr algn="ctr"/>
            <a:r>
              <a:rPr lang="en-US" sz="5400" dirty="0" smtClean="0"/>
              <a:t>during </a:t>
            </a:r>
            <a:r>
              <a:rPr lang="en-US" sz="5400" dirty="0"/>
              <a:t>this work. </a:t>
            </a:r>
            <a:endParaRPr lang="en-US" sz="5400" b="1" dirty="0">
              <a:ln w="31550" cmpd="sng">
                <a:gradFill>
                  <a:gsLst>
                    <a:gs pos="70000">
                      <a:schemeClr val="accent6">
                        <a:shade val="50000"/>
                        <a:satMod val="190000"/>
                      </a:schemeClr>
                    </a:gs>
                    <a:gs pos="0">
                      <a:schemeClr val="accent6">
                        <a:tint val="77000"/>
                        <a:satMod val="180000"/>
                      </a:schemeClr>
                    </a:gs>
                  </a:gsLst>
                  <a:lin ang="5400000"/>
                </a:gradFill>
                <a:prstDash val="solid"/>
              </a:ln>
              <a:solidFill>
                <a:schemeClr val="accent6">
                  <a:tint val="15000"/>
                  <a:satMod val="200000"/>
                </a:schemeClr>
              </a:solidFill>
              <a:effectLst>
                <a:outerShdw blurRad="50800" dist="40000" dir="5400000" algn="tl" rotWithShape="0">
                  <a:srgbClr val="000000">
                    <a:shade val="5000"/>
                    <a:satMod val="120000"/>
                    <a:alpha val="33000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208376819"/>
      </p:ext>
    </p:extLst>
  </p:cSld>
  <p:clrMapOvr>
    <a:masterClrMapping/>
  </p:clrMapOvr>
  <p:transition spd="slow">
    <p:push dir="u"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740</TotalTime>
  <Words>1904</Words>
  <Application>Microsoft Office PowerPoint</Application>
  <PresentationFormat>On-screen Show (4:3)</PresentationFormat>
  <Paragraphs>415</Paragraphs>
  <Slides>77</Slides>
  <Notes>3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77</vt:i4>
      </vt:variant>
    </vt:vector>
  </HeadingPairs>
  <TitlesOfParts>
    <vt:vector size="78" baseType="lpstr">
      <vt:lpstr>Flow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Zaid</dc:creator>
  <cp:lastModifiedBy>Zaid</cp:lastModifiedBy>
  <cp:revision>513</cp:revision>
  <dcterms:created xsi:type="dcterms:W3CDTF">2012-06-20T14:28:59Z</dcterms:created>
  <dcterms:modified xsi:type="dcterms:W3CDTF">2012-06-22T12:50:21Z</dcterms:modified>
</cp:coreProperties>
</file>